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74" r:id="rId2"/>
    <p:sldId id="261" r:id="rId3"/>
    <p:sldId id="256" r:id="rId4"/>
    <p:sldId id="257" r:id="rId5"/>
    <p:sldId id="275" r:id="rId6"/>
    <p:sldId id="258" r:id="rId7"/>
    <p:sldId id="259" r:id="rId8"/>
    <p:sldId id="269" r:id="rId9"/>
    <p:sldId id="262" r:id="rId10"/>
    <p:sldId id="263" r:id="rId11"/>
    <p:sldId id="266" r:id="rId12"/>
    <p:sldId id="267" r:id="rId13"/>
    <p:sldId id="268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1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2C5C-EC6E-4BD3-B318-2C3E12AE7AAF}" type="datetimeFigureOut">
              <a:rPr lang="ru-RU" smtClean="0"/>
              <a:pPr/>
              <a:t>22.11.2016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BF64-E0C5-4E94-ADBC-8280F579B4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2C5C-EC6E-4BD3-B318-2C3E12AE7AAF}" type="datetimeFigureOut">
              <a:rPr lang="ru-RU" smtClean="0"/>
              <a:pPr/>
              <a:t>22.11.2016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BF64-E0C5-4E94-ADBC-8280F579B4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2C5C-EC6E-4BD3-B318-2C3E12AE7AAF}" type="datetimeFigureOut">
              <a:rPr lang="ru-RU" smtClean="0"/>
              <a:pPr/>
              <a:t>22.11.2016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BF64-E0C5-4E94-ADBC-8280F579B4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2C5C-EC6E-4BD3-B318-2C3E12AE7AAF}" type="datetimeFigureOut">
              <a:rPr lang="ru-RU" smtClean="0"/>
              <a:pPr/>
              <a:t>22.11.2016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BF64-E0C5-4E94-ADBC-8280F579B4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2C5C-EC6E-4BD3-B318-2C3E12AE7AAF}" type="datetimeFigureOut">
              <a:rPr lang="ru-RU" smtClean="0"/>
              <a:pPr/>
              <a:t>22.11.2016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BF64-E0C5-4E94-ADBC-8280F579B4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2C5C-EC6E-4BD3-B318-2C3E12AE7AAF}" type="datetimeFigureOut">
              <a:rPr lang="ru-RU" smtClean="0"/>
              <a:pPr/>
              <a:t>22.11.2016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BF64-E0C5-4E94-ADBC-8280F579B4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2C5C-EC6E-4BD3-B318-2C3E12AE7AAF}" type="datetimeFigureOut">
              <a:rPr lang="ru-RU" smtClean="0"/>
              <a:pPr/>
              <a:t>22.11.2016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BF64-E0C5-4E94-ADBC-8280F579B4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2C5C-EC6E-4BD3-B318-2C3E12AE7AAF}" type="datetimeFigureOut">
              <a:rPr lang="ru-RU" smtClean="0"/>
              <a:pPr/>
              <a:t>22.11.2016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BF64-E0C5-4E94-ADBC-8280F579B4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2C5C-EC6E-4BD3-B318-2C3E12AE7AAF}" type="datetimeFigureOut">
              <a:rPr lang="ru-RU" smtClean="0"/>
              <a:pPr/>
              <a:t>22.11.2016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BF64-E0C5-4E94-ADBC-8280F579B4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2C5C-EC6E-4BD3-B318-2C3E12AE7AAF}" type="datetimeFigureOut">
              <a:rPr lang="ru-RU" smtClean="0"/>
              <a:pPr/>
              <a:t>22.11.2016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BF64-E0C5-4E94-ADBC-8280F579B4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2C5C-EC6E-4BD3-B318-2C3E12AE7AAF}" type="datetimeFigureOut">
              <a:rPr lang="ru-RU" smtClean="0"/>
              <a:pPr/>
              <a:t>22.11.2016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AA7BF64-E0C5-4E94-ADBC-8280F579B4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7F62C5C-EC6E-4BD3-B318-2C3E12AE7AAF}" type="datetimeFigureOut">
              <a:rPr lang="ru-RU" smtClean="0"/>
              <a:pPr/>
              <a:t>22.11.2016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AA7BF64-E0C5-4E94-ADBC-8280F579B4F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85794"/>
            <a:ext cx="8229600" cy="5429288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algn="ctr"/>
            <a:endParaRPr lang="en-US" sz="3200" b="1" i="1" dirty="0" smtClean="0"/>
          </a:p>
          <a:p>
            <a:pPr algn="ctr"/>
            <a:endParaRPr lang="en-US" sz="3200" b="1" i="1" dirty="0" smtClean="0"/>
          </a:p>
          <a:p>
            <a:pPr algn="ctr"/>
            <a:endParaRPr lang="en-US" sz="3200" b="1" i="1" dirty="0" smtClean="0"/>
          </a:p>
          <a:p>
            <a:pPr algn="ctr"/>
            <a:endParaRPr lang="en-US" sz="3200" b="1" i="1" dirty="0" smtClean="0"/>
          </a:p>
          <a:p>
            <a:pPr marL="0" indent="0" algn="ctr">
              <a:buNone/>
            </a:pPr>
            <a:r>
              <a:rPr lang="uk-UA" sz="3200" b="1" i="1" dirty="0" smtClean="0">
                <a:solidFill>
                  <a:srgbClr val="FF0000"/>
                </a:solidFill>
              </a:rPr>
              <a:t>Формування </a:t>
            </a:r>
            <a:r>
              <a:rPr lang="uk-UA" sz="3200" b="1" i="1" dirty="0" smtClean="0">
                <a:solidFill>
                  <a:srgbClr val="FF0000"/>
                </a:solidFill>
              </a:rPr>
              <a:t>і розвиток технічного творчого мислення</a:t>
            </a:r>
            <a:r>
              <a:rPr lang="ru-RU" sz="3200" b="1" i="1" dirty="0" smtClean="0">
                <a:solidFill>
                  <a:srgbClr val="FF0000"/>
                </a:solidFill>
              </a:rPr>
              <a:t> на уроках </a:t>
            </a:r>
            <a:r>
              <a:rPr lang="ru-RU" sz="3200" b="1" i="1" dirty="0" err="1" smtClean="0">
                <a:solidFill>
                  <a:srgbClr val="FF0000"/>
                </a:solidFill>
              </a:rPr>
              <a:t>виробничого</a:t>
            </a:r>
            <a:r>
              <a:rPr lang="ru-RU" sz="3200" b="1" i="1" dirty="0" smtClean="0">
                <a:solidFill>
                  <a:srgbClr val="FF0000"/>
                </a:solidFill>
              </a:rPr>
              <a:t>  </a:t>
            </a:r>
            <a:r>
              <a:rPr lang="ru-RU" sz="3200" b="1" i="1" dirty="0" err="1" smtClean="0">
                <a:solidFill>
                  <a:srgbClr val="FF0000"/>
                </a:solidFill>
              </a:rPr>
              <a:t>навчання</a:t>
            </a:r>
            <a:endParaRPr lang="ru-RU" sz="3200" dirty="0" smtClean="0">
              <a:solidFill>
                <a:srgbClr val="FF0000"/>
              </a:solidFill>
            </a:endParaRPr>
          </a:p>
          <a:p>
            <a:endParaRPr lang="ru-RU" b="1" dirty="0" smtClean="0"/>
          </a:p>
          <a:p>
            <a:pPr marL="0" indent="0" algn="ctr">
              <a:buNone/>
            </a:pPr>
            <a:r>
              <a:rPr lang="ru-RU" sz="1800" b="1" dirty="0" smtClean="0"/>
              <a:t>Автор: </a:t>
            </a:r>
            <a:r>
              <a:rPr lang="ru-RU" sz="1800" b="1" dirty="0" err="1" smtClean="0"/>
              <a:t>Сл</a:t>
            </a:r>
            <a:r>
              <a:rPr lang="uk-UA" sz="1800" b="1" dirty="0" err="1" smtClean="0"/>
              <a:t>ісаренко</a:t>
            </a:r>
            <a:r>
              <a:rPr lang="uk-UA" sz="1800" b="1" dirty="0" smtClean="0"/>
              <a:t> Антоніна Іванівна,</a:t>
            </a:r>
          </a:p>
          <a:p>
            <a:pPr marL="0" indent="0" algn="ctr">
              <a:buNone/>
            </a:pPr>
            <a:r>
              <a:rPr lang="uk-UA" sz="1800" b="1" dirty="0" smtClean="0"/>
              <a:t>майстер виробничого навчання</a:t>
            </a:r>
            <a:endParaRPr lang="ru-RU" sz="1800" b="1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904694"/>
            <a:ext cx="2808312" cy="2140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uk-UA" sz="3600" b="1" i="1" dirty="0" smtClean="0"/>
              <a:t>Умови </a:t>
            </a:r>
            <a:r>
              <a:rPr lang="uk-UA" sz="3600" b="1" i="1" dirty="0" err="1" smtClean="0"/>
              <a:t>.що</a:t>
            </a:r>
            <a:r>
              <a:rPr lang="uk-UA" sz="3600" b="1" i="1" dirty="0" smtClean="0"/>
              <a:t> сприяють  розвитку творчого мислення</a:t>
            </a:r>
            <a:endParaRPr lang="ru-RU" sz="3600" b="1" i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7159" y="2357430"/>
            <a:ext cx="2571768" cy="3442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857488" y="1785926"/>
            <a:ext cx="6143668" cy="5072073"/>
          </a:xfrm>
          <a:solidFill>
            <a:schemeClr val="bg2">
              <a:lumMod val="9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ru-RU" sz="3200" dirty="0" smtClean="0"/>
              <a:t> </a:t>
            </a:r>
            <a:r>
              <a:rPr lang="ru-RU" sz="3200" dirty="0" err="1" smtClean="0"/>
              <a:t>передбачаю</a:t>
            </a:r>
            <a:r>
              <a:rPr lang="ru-RU" sz="3200" dirty="0" smtClean="0"/>
              <a:t> </a:t>
            </a:r>
            <a:r>
              <a:rPr lang="ru-RU" sz="3200" dirty="0" err="1" smtClean="0"/>
              <a:t>розв'язання</a:t>
            </a:r>
            <a:r>
              <a:rPr lang="ru-RU" sz="3200" dirty="0" smtClean="0"/>
              <a:t> </a:t>
            </a:r>
            <a:r>
              <a:rPr lang="ru-RU" sz="3200" dirty="0" err="1" smtClean="0"/>
              <a:t>різноманітних</a:t>
            </a:r>
            <a:r>
              <a:rPr lang="ru-RU" sz="3200" dirty="0" smtClean="0"/>
              <a:t> </a:t>
            </a:r>
            <a:r>
              <a:rPr lang="ru-RU" sz="3200" dirty="0" err="1" smtClean="0"/>
              <a:t>творчих</a:t>
            </a:r>
            <a:r>
              <a:rPr lang="ru-RU" sz="3200" dirty="0" smtClean="0"/>
              <a:t> </a:t>
            </a:r>
            <a:r>
              <a:rPr lang="ru-RU" sz="3200" dirty="0" err="1" smtClean="0"/>
              <a:t>завдань</a:t>
            </a:r>
            <a:r>
              <a:rPr lang="ru-RU" sz="3200" dirty="0" smtClean="0"/>
              <a:t>, </a:t>
            </a:r>
            <a:r>
              <a:rPr lang="ru-RU" sz="3200" dirty="0" err="1" smtClean="0"/>
              <a:t>спрямовую</a:t>
            </a:r>
            <a:r>
              <a:rPr lang="ru-RU" sz="3200" dirty="0" smtClean="0"/>
              <a:t> </a:t>
            </a:r>
            <a:r>
              <a:rPr lang="ru-RU" sz="3200" dirty="0" err="1" smtClean="0"/>
              <a:t>учнів</a:t>
            </a:r>
            <a:r>
              <a:rPr lang="ru-RU" sz="3200" dirty="0" smtClean="0"/>
              <a:t> на </a:t>
            </a:r>
            <a:r>
              <a:rPr lang="ru-RU" sz="3200" dirty="0" err="1" smtClean="0"/>
              <a:t>пошукові</a:t>
            </a:r>
            <a:r>
              <a:rPr lang="ru-RU" sz="3200" dirty="0" smtClean="0"/>
              <a:t> </a:t>
            </a:r>
            <a:r>
              <a:rPr lang="ru-RU" sz="3200" dirty="0" err="1" smtClean="0"/>
              <a:t>види</a:t>
            </a:r>
            <a:r>
              <a:rPr lang="ru-RU" sz="3200" dirty="0" smtClean="0"/>
              <a:t> </a:t>
            </a:r>
            <a:r>
              <a:rPr lang="ru-RU" sz="3200" dirty="0" err="1" smtClean="0"/>
              <a:t>робіт</a:t>
            </a:r>
            <a:r>
              <a:rPr lang="ru-RU" sz="3200" dirty="0" smtClean="0"/>
              <a:t>: </a:t>
            </a:r>
            <a:r>
              <a:rPr lang="ru-RU" sz="3200" dirty="0" err="1" smtClean="0"/>
              <a:t>дискусію</a:t>
            </a:r>
            <a:r>
              <a:rPr lang="ru-RU" sz="3200" dirty="0" smtClean="0"/>
              <a:t> </a:t>
            </a:r>
            <a:r>
              <a:rPr lang="ru-RU" sz="3200" dirty="0" err="1" smtClean="0"/>
              <a:t>чи</a:t>
            </a:r>
            <a:r>
              <a:rPr lang="ru-RU" sz="3200" dirty="0" smtClean="0"/>
              <a:t> </a:t>
            </a:r>
            <a:r>
              <a:rPr lang="ru-RU" sz="3200" dirty="0" err="1" smtClean="0"/>
              <a:t>дебати</a:t>
            </a:r>
            <a:r>
              <a:rPr lang="ru-RU" sz="3200" dirty="0" smtClean="0"/>
              <a:t>, </a:t>
            </a:r>
            <a:r>
              <a:rPr lang="ru-RU" sz="3200" dirty="0" err="1" smtClean="0"/>
              <a:t>усне</a:t>
            </a:r>
            <a:r>
              <a:rPr lang="ru-RU" sz="3200" dirty="0" smtClean="0"/>
              <a:t> </a:t>
            </a:r>
            <a:r>
              <a:rPr lang="ru-RU" sz="3200" dirty="0" err="1" smtClean="0"/>
              <a:t>малювання</a:t>
            </a:r>
            <a:r>
              <a:rPr lang="ru-RU" sz="3200" dirty="0" smtClean="0"/>
              <a:t>, </a:t>
            </a:r>
            <a:r>
              <a:rPr lang="ru-RU" sz="3200" dirty="0" err="1" smtClean="0"/>
              <a:t>мозковий</a:t>
            </a:r>
            <a:r>
              <a:rPr lang="ru-RU" sz="3200" dirty="0" smtClean="0"/>
              <a:t> штурм, килим </a:t>
            </a:r>
            <a:r>
              <a:rPr lang="ru-RU" sz="3200" dirty="0" err="1" smtClean="0"/>
              <a:t>ідей</a:t>
            </a:r>
            <a:r>
              <a:rPr lang="ru-RU" sz="3200" dirty="0" smtClean="0"/>
              <a:t>;</a:t>
            </a:r>
          </a:p>
          <a:p>
            <a:r>
              <a:rPr lang="uk-UA" sz="3200" dirty="0" smtClean="0"/>
              <a:t>застосовую метод частково-пошукового проблемного викладу матеріалу де учні при цьому виявляють самостійність у роботі, розвивають творчу і пізнавальну діяльність, вчаться логічно мислити</a:t>
            </a:r>
            <a:endParaRPr lang="ru-RU" sz="3200" dirty="0" smtClean="0"/>
          </a:p>
          <a:p>
            <a:r>
              <a:rPr lang="uk-UA" sz="3200" dirty="0" smtClean="0"/>
              <a:t>Використовую по мірі можливості сучасне дидактичне і матеріально-технічне </a:t>
            </a:r>
            <a:r>
              <a:rPr lang="uk-UA" sz="3200" dirty="0" err="1" smtClean="0"/>
              <a:t>забезпе-чення</a:t>
            </a:r>
            <a:r>
              <a:rPr lang="uk-UA" sz="3200" dirty="0" smtClean="0"/>
              <a:t> уроку, використовую диференційний і індивідуальний підхід до особистості учня,ураховую вікові особливості учнів і послідовно ускладнюю </a:t>
            </a:r>
            <a:r>
              <a:rPr lang="ru-RU" sz="3200" dirty="0" err="1" smtClean="0"/>
              <a:t>форми</a:t>
            </a:r>
            <a:r>
              <a:rPr lang="ru-RU" sz="3200" dirty="0" smtClean="0"/>
              <a:t>  </a:t>
            </a:r>
            <a:r>
              <a:rPr lang="ru-RU" sz="3200" dirty="0" err="1" smtClean="0"/>
              <a:t>роботи</a:t>
            </a:r>
            <a:r>
              <a:rPr lang="ru-RU" sz="3200" dirty="0" smtClean="0"/>
              <a:t>;</a:t>
            </a:r>
          </a:p>
          <a:p>
            <a:r>
              <a:rPr lang="ru-RU" sz="3200" dirty="0" smtClean="0"/>
              <a:t> залучаю до </a:t>
            </a:r>
            <a:r>
              <a:rPr lang="ru-RU" sz="3200" dirty="0" err="1" smtClean="0"/>
              <a:t>роботи</a:t>
            </a:r>
            <a:r>
              <a:rPr lang="ru-RU" sz="3200" dirty="0" smtClean="0"/>
              <a:t> на </a:t>
            </a:r>
            <a:r>
              <a:rPr lang="ru-RU" sz="3200" dirty="0" err="1" smtClean="0"/>
              <a:t>уроці</a:t>
            </a:r>
            <a:r>
              <a:rPr lang="ru-RU" sz="3200" dirty="0" smtClean="0"/>
              <a:t> </a:t>
            </a:r>
            <a:r>
              <a:rPr lang="ru-RU" sz="3200" dirty="0" err="1" smtClean="0"/>
              <a:t>всіх</a:t>
            </a:r>
            <a:r>
              <a:rPr lang="ru-RU" sz="3200" dirty="0" smtClean="0"/>
              <a:t> </a:t>
            </a:r>
            <a:r>
              <a:rPr lang="ru-RU" sz="3200" dirty="0" err="1" smtClean="0"/>
              <a:t>учнів</a:t>
            </a:r>
            <a:r>
              <a:rPr lang="ru-RU" sz="3200" dirty="0" smtClean="0"/>
              <a:t>, </a:t>
            </a:r>
            <a:r>
              <a:rPr lang="ru-RU" sz="3200" dirty="0" err="1" smtClean="0"/>
              <a:t>забезпечую</a:t>
            </a:r>
            <a:r>
              <a:rPr lang="ru-RU" sz="3200" dirty="0" smtClean="0"/>
              <a:t> участь кожного з них у </a:t>
            </a:r>
            <a:r>
              <a:rPr lang="ru-RU" sz="3200" dirty="0" err="1" smtClean="0"/>
              <a:t>групових</a:t>
            </a:r>
            <a:r>
              <a:rPr lang="ru-RU" sz="3200" dirty="0" smtClean="0"/>
              <a:t> та </a:t>
            </a:r>
            <a:r>
              <a:rPr lang="ru-RU" sz="3200" dirty="0" err="1" smtClean="0"/>
              <a:t>колективних</a:t>
            </a:r>
            <a:r>
              <a:rPr lang="ru-RU" sz="3200" dirty="0" smtClean="0"/>
              <a:t> формах </a:t>
            </a:r>
            <a:r>
              <a:rPr lang="ru-RU" sz="3200" dirty="0" err="1" smtClean="0"/>
              <a:t>роботи</a:t>
            </a:r>
            <a:r>
              <a:rPr lang="ru-RU" sz="3200" dirty="0" smtClean="0"/>
              <a:t>;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785794"/>
            <a:ext cx="70009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Arial Unicode MS" pitchFamily="34" charset="-128"/>
              <a:cs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Arial Unicode MS" pitchFamily="34" charset="-128"/>
              <a:cs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err="1" smtClean="0"/>
              <a:t>інтерактивні</a:t>
            </a:r>
            <a:r>
              <a:rPr lang="ru-RU" sz="3200" b="1" i="1" dirty="0" smtClean="0"/>
              <a:t> </a:t>
            </a:r>
            <a:r>
              <a:rPr lang="ru-RU" sz="3200" b="1" i="1" dirty="0" err="1" smtClean="0"/>
              <a:t>види</a:t>
            </a:r>
            <a:r>
              <a:rPr lang="ru-RU" sz="3200" b="1" i="1" dirty="0" smtClean="0"/>
              <a:t> та </a:t>
            </a:r>
            <a:r>
              <a:rPr lang="ru-RU" sz="3200" b="1" i="1" dirty="0" err="1" smtClean="0"/>
              <a:t>форми</a:t>
            </a:r>
            <a:r>
              <a:rPr lang="ru-RU" sz="3200" b="1" i="1" dirty="0" smtClean="0"/>
              <a:t> </a:t>
            </a:r>
            <a:r>
              <a:rPr lang="ru-RU" sz="3200" b="1" i="1" dirty="0" err="1" smtClean="0"/>
              <a:t>роботи</a:t>
            </a:r>
            <a:endParaRPr lang="ru-RU" sz="32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52988"/>
          </a:xfrm>
          <a:solidFill>
            <a:schemeClr val="bg2">
              <a:lumMod val="9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В </a:t>
            </a:r>
            <a:r>
              <a:rPr lang="ru-RU" sz="2400" dirty="0" err="1" smtClean="0"/>
              <a:t>своїй</a:t>
            </a:r>
            <a:r>
              <a:rPr lang="ru-RU" sz="2400" dirty="0" smtClean="0"/>
              <a:t> </a:t>
            </a:r>
            <a:r>
              <a:rPr lang="ru-RU" sz="2400" dirty="0" err="1" smtClean="0"/>
              <a:t>роботі</a:t>
            </a:r>
            <a:r>
              <a:rPr lang="ru-RU" sz="2400" dirty="0" smtClean="0"/>
              <a:t> </a:t>
            </a:r>
            <a:r>
              <a:rPr lang="ru-RU" sz="2400" dirty="0" err="1" smtClean="0"/>
              <a:t>використовую</a:t>
            </a:r>
            <a:r>
              <a:rPr lang="ru-RU" sz="2400" dirty="0" smtClean="0"/>
              <a:t> </a:t>
            </a:r>
            <a:r>
              <a:rPr lang="ru-RU" sz="2400" dirty="0" err="1" smtClean="0"/>
              <a:t>новітні</a:t>
            </a:r>
            <a:r>
              <a:rPr lang="ru-RU" sz="2400" dirty="0" smtClean="0"/>
              <a:t> </a:t>
            </a:r>
            <a:r>
              <a:rPr lang="ru-RU" sz="2400" dirty="0" err="1" smtClean="0"/>
              <a:t>методи</a:t>
            </a:r>
            <a:r>
              <a:rPr lang="ru-RU" sz="2400" dirty="0" smtClean="0"/>
              <a:t> </a:t>
            </a:r>
            <a:r>
              <a:rPr lang="ru-RU" sz="2400" dirty="0" err="1" smtClean="0"/>
              <a:t>навчання</a:t>
            </a:r>
            <a:r>
              <a:rPr lang="ru-RU" sz="2400" dirty="0" smtClean="0"/>
              <a:t>, </a:t>
            </a:r>
            <a:r>
              <a:rPr lang="ru-RU" sz="2400" dirty="0" err="1" smtClean="0"/>
              <a:t>що</a:t>
            </a:r>
            <a:r>
              <a:rPr lang="ru-RU" sz="2400" dirty="0" smtClean="0"/>
              <a:t> </a:t>
            </a:r>
            <a:r>
              <a:rPr lang="ru-RU" sz="2400" dirty="0" err="1" smtClean="0"/>
              <a:t>ґрунтуються</a:t>
            </a:r>
            <a:r>
              <a:rPr lang="ru-RU" sz="2400" dirty="0" smtClean="0"/>
              <a:t> на таких засадах:</a:t>
            </a:r>
          </a:p>
          <a:p>
            <a:r>
              <a:rPr lang="ru-RU" sz="2400" dirty="0" smtClean="0"/>
              <a:t> </a:t>
            </a:r>
            <a:r>
              <a:rPr lang="ru-RU" sz="2400" dirty="0" err="1" smtClean="0"/>
              <a:t>формування</a:t>
            </a:r>
            <a:r>
              <a:rPr lang="ru-RU" sz="2400" dirty="0" smtClean="0"/>
              <a:t> в </a:t>
            </a:r>
            <a:r>
              <a:rPr lang="ru-RU" sz="2400" dirty="0" err="1" smtClean="0"/>
              <a:t>процесі</a:t>
            </a:r>
            <a:r>
              <a:rPr lang="ru-RU" sz="2400" dirty="0" smtClean="0"/>
              <a:t> </a:t>
            </a:r>
            <a:r>
              <a:rPr lang="ru-RU" sz="2400" dirty="0" err="1" smtClean="0"/>
              <a:t>навчання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цінностей</a:t>
            </a:r>
            <a:r>
              <a:rPr lang="ru-RU" sz="2400" dirty="0" smtClean="0"/>
              <a:t> </a:t>
            </a:r>
            <a:r>
              <a:rPr lang="ru-RU" sz="2400" dirty="0" err="1" smtClean="0"/>
              <a:t>суспільства</a:t>
            </a:r>
            <a:r>
              <a:rPr lang="ru-RU" sz="2400" dirty="0" smtClean="0"/>
              <a:t> та позитивного </a:t>
            </a:r>
            <a:r>
              <a:rPr lang="ru-RU" sz="2400" dirty="0" err="1" smtClean="0"/>
              <a:t>ставлення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учнів</a:t>
            </a:r>
            <a:r>
              <a:rPr lang="ru-RU" sz="2400" dirty="0" smtClean="0"/>
              <a:t> до них;</a:t>
            </a:r>
          </a:p>
          <a:p>
            <a:r>
              <a:rPr lang="ru-RU" sz="2400" dirty="0" smtClean="0"/>
              <a:t> </a:t>
            </a:r>
            <a:r>
              <a:rPr lang="ru-RU" sz="2400" dirty="0" err="1" smtClean="0"/>
              <a:t>забезпечення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взаємозв'язку</a:t>
            </a:r>
            <a:r>
              <a:rPr lang="ru-RU" sz="2400" dirty="0" smtClean="0"/>
              <a:t> </a:t>
            </a:r>
            <a:r>
              <a:rPr lang="ru-RU" sz="2400" dirty="0" err="1" smtClean="0"/>
              <a:t>між</a:t>
            </a:r>
            <a:r>
              <a:rPr lang="ru-RU" sz="2400" dirty="0" smtClean="0"/>
              <a:t> методами </a:t>
            </a:r>
            <a:r>
              <a:rPr lang="ru-RU" sz="2400" dirty="0" err="1" smtClean="0"/>
              <a:t>викладання</a:t>
            </a:r>
            <a:r>
              <a:rPr lang="ru-RU" sz="2400" dirty="0" smtClean="0"/>
              <a:t> й практикою через </a:t>
            </a:r>
            <a:r>
              <a:rPr lang="ru-RU" sz="2400" dirty="0" err="1" smtClean="0"/>
              <a:t>створення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мікроклімату</a:t>
            </a:r>
            <a:r>
              <a:rPr lang="ru-RU" sz="2400" dirty="0" smtClean="0"/>
              <a:t> у </a:t>
            </a:r>
            <a:r>
              <a:rPr lang="ru-RU" sz="2400" dirty="0" err="1" smtClean="0"/>
              <a:t>навчаль</a:t>
            </a:r>
            <a:r>
              <a:rPr lang="ru-RU" sz="2400" dirty="0" smtClean="0"/>
              <a:t>-ному </a:t>
            </a:r>
            <a:r>
              <a:rPr lang="ru-RU" sz="2400" dirty="0" err="1" smtClean="0"/>
              <a:t>закладі</a:t>
            </a:r>
            <a:r>
              <a:rPr lang="ru-RU" sz="2400" dirty="0" smtClean="0"/>
              <a:t>, </a:t>
            </a:r>
            <a:r>
              <a:rPr lang="ru-RU" sz="2400" dirty="0" err="1" smtClean="0"/>
              <a:t>який</a:t>
            </a:r>
            <a:r>
              <a:rPr lang="ru-RU" sz="2400" dirty="0" smtClean="0"/>
              <a:t> </a:t>
            </a:r>
            <a:r>
              <a:rPr lang="ru-RU" sz="2400" dirty="0" err="1" smtClean="0"/>
              <a:t>ґрунтується</a:t>
            </a:r>
            <a:r>
              <a:rPr lang="ru-RU" sz="2400" dirty="0" smtClean="0"/>
              <a:t> на принципах </a:t>
            </a:r>
            <a:r>
              <a:rPr lang="ru-RU" sz="2400" dirty="0" err="1" smtClean="0"/>
              <a:t>співпра-ці</a:t>
            </a:r>
            <a:r>
              <a:rPr lang="ru-RU" sz="2400" dirty="0" smtClean="0"/>
              <a:t>, </a:t>
            </a:r>
            <a:r>
              <a:rPr lang="ru-RU" sz="2400" dirty="0" err="1" smtClean="0"/>
              <a:t>справедливості</a:t>
            </a:r>
            <a:r>
              <a:rPr lang="ru-RU" sz="2400" dirty="0" smtClean="0"/>
              <a:t>, </a:t>
            </a:r>
            <a:r>
              <a:rPr lang="ru-RU" sz="2400" dirty="0" err="1" smtClean="0"/>
              <a:t>демократичності</a:t>
            </a:r>
            <a:r>
              <a:rPr lang="ru-RU" sz="2400" dirty="0" smtClean="0"/>
              <a:t>, </a:t>
            </a:r>
            <a:r>
              <a:rPr lang="ru-RU" sz="2400" dirty="0" err="1" smtClean="0"/>
              <a:t>дотримання</a:t>
            </a:r>
            <a:r>
              <a:rPr lang="ru-RU" sz="2400" dirty="0" smtClean="0"/>
              <a:t> прав</a:t>
            </a:r>
          </a:p>
          <a:p>
            <a:pPr marL="0" indent="0">
              <a:buNone/>
            </a:pPr>
            <a:r>
              <a:rPr lang="ru-RU" sz="2400" dirty="0" smtClean="0"/>
              <a:t>   </a:t>
            </a:r>
            <a:r>
              <a:rPr lang="ru-RU" sz="2400" dirty="0" err="1" smtClean="0"/>
              <a:t>людини</a:t>
            </a:r>
            <a:r>
              <a:rPr lang="ru-RU" sz="2400" dirty="0" smtClean="0"/>
              <a:t> </a:t>
            </a:r>
            <a:r>
              <a:rPr lang="ru-RU" sz="2400" dirty="0" err="1" smtClean="0"/>
              <a:t>тощо</a:t>
            </a:r>
            <a:r>
              <a:rPr lang="ru-RU" sz="2400" dirty="0" smtClean="0"/>
              <a:t>; </a:t>
            </a:r>
            <a:r>
              <a:rPr lang="ru-RU" sz="2400" dirty="0" err="1" smtClean="0"/>
              <a:t>поглиблення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розвитку</a:t>
            </a:r>
            <a:r>
              <a:rPr lang="ru-RU" sz="2400" dirty="0" smtClean="0"/>
              <a:t> </a:t>
            </a:r>
            <a:r>
              <a:rPr lang="ru-RU" sz="2400" dirty="0" err="1" smtClean="0"/>
              <a:t>кооперації</a:t>
            </a:r>
            <a:r>
              <a:rPr lang="ru-RU" sz="2400" dirty="0" smtClean="0"/>
              <a:t> в </a:t>
            </a:r>
            <a:r>
              <a:rPr lang="ru-RU" sz="2400" dirty="0" err="1" smtClean="0"/>
              <a:t>умовах</a:t>
            </a:r>
            <a:r>
              <a:rPr lang="ru-RU" sz="2400" dirty="0" smtClean="0"/>
              <a:t>  </a:t>
            </a:r>
            <a:r>
              <a:rPr lang="ru-RU" sz="2400" dirty="0" err="1" smtClean="0"/>
              <a:t>навчально-виховного</a:t>
            </a:r>
            <a:r>
              <a:rPr lang="ru-RU" sz="2400" dirty="0" smtClean="0"/>
              <a:t> </a:t>
            </a:r>
            <a:r>
              <a:rPr lang="ru-RU" sz="2400" dirty="0" err="1" smtClean="0"/>
              <a:t>процесу</a:t>
            </a:r>
            <a:r>
              <a:rPr lang="ru-RU" sz="2400" dirty="0" smtClean="0"/>
              <a:t> на </a:t>
            </a:r>
            <a:r>
              <a:rPr lang="ru-RU" sz="2400" dirty="0" err="1" smtClean="0"/>
              <a:t>рівнях</a:t>
            </a:r>
            <a:r>
              <a:rPr lang="ru-RU" sz="2400" dirty="0" smtClean="0"/>
              <a:t> «</a:t>
            </a:r>
            <a:r>
              <a:rPr lang="ru-RU" sz="2400" dirty="0" err="1" smtClean="0"/>
              <a:t>учень</a:t>
            </a:r>
            <a:r>
              <a:rPr lang="ru-RU" sz="2400" dirty="0" smtClean="0"/>
              <a:t> - </a:t>
            </a:r>
            <a:r>
              <a:rPr lang="ru-RU" sz="2400" dirty="0" err="1" smtClean="0"/>
              <a:t>учень</a:t>
            </a:r>
            <a:r>
              <a:rPr lang="ru-RU" sz="2400" dirty="0" smtClean="0"/>
              <a:t>», «</a:t>
            </a:r>
            <a:r>
              <a:rPr lang="ru-RU" sz="2400" dirty="0" err="1" smtClean="0"/>
              <a:t>учень</a:t>
            </a:r>
            <a:r>
              <a:rPr lang="ru-RU" sz="2400" dirty="0" smtClean="0"/>
              <a:t> - учитель»;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67302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r>
              <a:rPr lang="ru-RU" sz="2000" dirty="0" err="1" smtClean="0"/>
              <a:t>використання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активних</a:t>
            </a:r>
            <a:r>
              <a:rPr lang="ru-RU" sz="2000" dirty="0" smtClean="0"/>
              <a:t> та </a:t>
            </a:r>
            <a:r>
              <a:rPr lang="ru-RU" sz="2000" dirty="0" err="1" smtClean="0"/>
              <a:t>інтерактивних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методів</a:t>
            </a:r>
            <a:r>
              <a:rPr lang="ru-RU" sz="2000" dirty="0" smtClean="0"/>
              <a:t> </a:t>
            </a:r>
            <a:r>
              <a:rPr lang="ru-RU" sz="2000" dirty="0" err="1" smtClean="0"/>
              <a:t>навчання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забезпечує</a:t>
            </a:r>
            <a:r>
              <a:rPr lang="ru-RU" sz="2000" dirty="0" smtClean="0"/>
              <a:t>  </a:t>
            </a:r>
            <a:r>
              <a:rPr lang="ru-RU" sz="2000" dirty="0" err="1" smtClean="0"/>
              <a:t>залучення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учнів</a:t>
            </a:r>
            <a:r>
              <a:rPr lang="ru-RU" sz="2000" dirty="0" smtClean="0"/>
              <a:t> до постановки </a:t>
            </a:r>
            <a:r>
              <a:rPr lang="ru-RU" sz="2000" dirty="0" err="1" smtClean="0"/>
              <a:t>питань</a:t>
            </a:r>
            <a:r>
              <a:rPr lang="ru-RU" sz="2000" dirty="0" smtClean="0"/>
              <a:t>, </a:t>
            </a:r>
            <a:r>
              <a:rPr lang="ru-RU" sz="2000" dirty="0" err="1" smtClean="0"/>
              <a:t>дослідження</a:t>
            </a:r>
            <a:r>
              <a:rPr lang="ru-RU" sz="2000" dirty="0" smtClean="0"/>
              <a:t> проблем, </a:t>
            </a:r>
            <a:r>
              <a:rPr lang="ru-RU" sz="2000" dirty="0" err="1" smtClean="0"/>
              <a:t>процесу</a:t>
            </a:r>
            <a:r>
              <a:rPr lang="ru-RU" sz="2000" dirty="0" smtClean="0"/>
              <a:t> </a:t>
            </a:r>
            <a:r>
              <a:rPr lang="ru-RU" sz="2000" dirty="0" err="1" smtClean="0"/>
              <a:t>формулювання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рішень</a:t>
            </a:r>
            <a:r>
              <a:rPr lang="ru-RU" sz="2000" dirty="0" smtClean="0"/>
              <a:t>;  </a:t>
            </a:r>
            <a:r>
              <a:rPr lang="ru-RU" sz="2000" dirty="0" err="1" smtClean="0"/>
              <a:t>вивчення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суперечливих</a:t>
            </a:r>
            <a:r>
              <a:rPr lang="ru-RU" sz="2000" dirty="0" smtClean="0"/>
              <a:t> </a:t>
            </a:r>
            <a:r>
              <a:rPr lang="ru-RU" sz="2000" dirty="0" err="1" smtClean="0"/>
              <a:t>питань</a:t>
            </a:r>
            <a:r>
              <a:rPr lang="ru-RU" sz="2000" dirty="0" smtClean="0"/>
              <a:t> за </a:t>
            </a:r>
            <a:r>
              <a:rPr lang="ru-RU" sz="2000" dirty="0" err="1" smtClean="0"/>
              <a:t>допомогою</a:t>
            </a:r>
            <a:r>
              <a:rPr lang="ru-RU" sz="2000" dirty="0" smtClean="0"/>
              <a:t> критичного </a:t>
            </a:r>
            <a:r>
              <a:rPr lang="ru-RU" sz="2000" dirty="0" err="1" smtClean="0"/>
              <a:t>аналізу</a:t>
            </a:r>
            <a:r>
              <a:rPr lang="ru-RU" sz="2000" dirty="0" smtClean="0"/>
              <a:t> </a:t>
            </a:r>
            <a:r>
              <a:rPr lang="ru-RU" sz="2000" dirty="0" err="1" smtClean="0"/>
              <a:t>різних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поглядів</a:t>
            </a:r>
            <a:r>
              <a:rPr lang="ru-RU" sz="2000" dirty="0" smtClean="0"/>
              <a:t>;</a:t>
            </a:r>
          </a:p>
          <a:p>
            <a:r>
              <a:rPr lang="ru-RU" sz="2000" dirty="0" smtClean="0"/>
              <a:t> </a:t>
            </a:r>
            <a:r>
              <a:rPr lang="ru-RU" sz="2000" dirty="0" err="1" smtClean="0"/>
              <a:t>залучення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учнів</a:t>
            </a:r>
            <a:r>
              <a:rPr lang="ru-RU" sz="2000" dirty="0" smtClean="0"/>
              <a:t> до </a:t>
            </a:r>
            <a:r>
              <a:rPr lang="ru-RU" sz="2000" dirty="0" err="1" smtClean="0"/>
              <a:t>процесу</a:t>
            </a:r>
            <a:r>
              <a:rPr lang="ru-RU" sz="2000" dirty="0" smtClean="0"/>
              <a:t> </a:t>
            </a:r>
            <a:r>
              <a:rPr lang="ru-RU" sz="2000" dirty="0" err="1" smtClean="0"/>
              <a:t>розв'язання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суспільних</a:t>
            </a:r>
            <a:r>
              <a:rPr lang="ru-RU" sz="2000" dirty="0" smtClean="0"/>
              <a:t> проблем через </a:t>
            </a:r>
            <a:r>
              <a:rPr lang="ru-RU" sz="2000" dirty="0" err="1" smtClean="0"/>
              <a:t>зміну</a:t>
            </a:r>
            <a:r>
              <a:rPr lang="ru-RU" sz="2000" dirty="0" smtClean="0"/>
              <a:t> </a:t>
            </a:r>
            <a:r>
              <a:rPr lang="ru-RU" sz="2000" dirty="0" err="1" smtClean="0"/>
              <a:t>особистої</a:t>
            </a:r>
            <a:r>
              <a:rPr lang="ru-RU" sz="2000" dirty="0" smtClean="0"/>
              <a:t> </a:t>
            </a:r>
            <a:r>
              <a:rPr lang="ru-RU" sz="2000" dirty="0" err="1" smtClean="0"/>
              <a:t>поведінки</a:t>
            </a:r>
            <a:r>
              <a:rPr lang="ru-RU" sz="2000" dirty="0" smtClean="0"/>
              <a:t>, </a:t>
            </a:r>
            <a:r>
              <a:rPr lang="ru-RU" sz="2000" dirty="0" err="1" smtClean="0"/>
              <a:t>активної</a:t>
            </a:r>
            <a:r>
              <a:rPr lang="ru-RU" sz="2000" dirty="0" smtClean="0"/>
              <a:t> </a:t>
            </a:r>
            <a:r>
              <a:rPr lang="ru-RU" sz="2000" dirty="0" err="1" smtClean="0"/>
              <a:t>участі</a:t>
            </a:r>
            <a:r>
              <a:rPr lang="ru-RU" sz="2000" dirty="0" smtClean="0"/>
              <a:t> в </a:t>
            </a:r>
            <a:r>
              <a:rPr lang="ru-RU" sz="2000" dirty="0" err="1" smtClean="0"/>
              <a:t>громадському</a:t>
            </a:r>
            <a:r>
              <a:rPr lang="ru-RU" sz="2000" dirty="0" smtClean="0"/>
              <a:t> </a:t>
            </a:r>
            <a:r>
              <a:rPr lang="ru-RU" sz="2000" dirty="0" err="1" smtClean="0"/>
              <a:t>житті</a:t>
            </a:r>
            <a:r>
              <a:rPr lang="ru-RU" sz="2000" dirty="0" smtClean="0"/>
              <a:t> на </a:t>
            </a:r>
            <a:r>
              <a:rPr lang="ru-RU" sz="2000" dirty="0" err="1" smtClean="0"/>
              <a:t>рівні</a:t>
            </a:r>
            <a:r>
              <a:rPr lang="ru-RU" sz="2000" dirty="0" smtClean="0"/>
              <a:t> </a:t>
            </a:r>
            <a:r>
              <a:rPr lang="ru-RU" sz="2000" dirty="0" err="1" smtClean="0"/>
              <a:t>навчального</a:t>
            </a:r>
            <a:r>
              <a:rPr lang="ru-RU" sz="2000" dirty="0" smtClean="0"/>
              <a:t> закладу.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i="1" dirty="0" smtClean="0">
                <a:solidFill>
                  <a:srgbClr val="C00000"/>
                </a:solidFill>
              </a:rPr>
              <a:t>          </a:t>
            </a:r>
            <a:r>
              <a:rPr lang="uk-UA" sz="6600" b="1" i="1" dirty="0" smtClean="0">
                <a:solidFill>
                  <a:srgbClr val="C00000"/>
                </a:solidFill>
              </a:rPr>
              <a:t>Висновки</a:t>
            </a:r>
            <a:endParaRPr lang="ru-RU" sz="6600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5000636"/>
          </a:xfrm>
          <a:solidFill>
            <a:schemeClr val="bg2">
              <a:lumMod val="90000"/>
            </a:schemeClr>
          </a:solidFill>
        </p:spPr>
        <p:txBody>
          <a:bodyPr>
            <a:normAutofit fontScale="92500"/>
          </a:bodyPr>
          <a:lstStyle/>
          <a:p>
            <a:r>
              <a:rPr lang="en-US" b="1" i="1" dirty="0" smtClean="0"/>
              <a:t>                     </a:t>
            </a:r>
          </a:p>
          <a:p>
            <a:r>
              <a:rPr lang="uk-UA" b="1" i="1" dirty="0" smtClean="0"/>
              <a:t>Уроки за новими методами навчання передбачають багатоваріантність,гнучкість форм організації різних видів діяльності учнів (індивідуальна,парна, групова, колективна). </a:t>
            </a:r>
            <a:r>
              <a:rPr lang="ru-RU" b="1" i="1" dirty="0" smtClean="0"/>
              <a:t>А </a:t>
            </a:r>
            <a:r>
              <a:rPr lang="ru-RU" b="1" i="1" dirty="0" err="1" smtClean="0"/>
              <a:t>критерієм</a:t>
            </a:r>
            <a:r>
              <a:rPr lang="ru-RU" b="1" i="1" dirty="0" smtClean="0"/>
              <a:t> </a:t>
            </a:r>
            <a:r>
              <a:rPr lang="ru-RU" b="1" i="1" dirty="0" err="1" smtClean="0"/>
              <a:t>ефективності</a:t>
            </a:r>
            <a:r>
              <a:rPr lang="ru-RU" b="1" i="1" dirty="0" smtClean="0"/>
              <a:t> такого </a:t>
            </a:r>
            <a:r>
              <a:rPr lang="ru-RU" b="1" i="1" dirty="0" err="1" smtClean="0"/>
              <a:t>навчання</a:t>
            </a:r>
            <a:r>
              <a:rPr lang="ru-RU" b="1" i="1" dirty="0" smtClean="0"/>
              <a:t> </a:t>
            </a:r>
            <a:r>
              <a:rPr lang="ru-RU" b="1" i="1" dirty="0" err="1" smtClean="0"/>
              <a:t>є</a:t>
            </a:r>
            <a:r>
              <a:rPr lang="ru-RU" b="1" i="1" dirty="0" smtClean="0"/>
              <a:t> </a:t>
            </a:r>
            <a:r>
              <a:rPr lang="ru-RU" b="1" i="1" dirty="0" err="1" smtClean="0"/>
              <a:t>нетільки</a:t>
            </a:r>
            <a:r>
              <a:rPr lang="ru-RU" b="1" i="1" dirty="0" smtClean="0"/>
              <a:t> </a:t>
            </a:r>
            <a:r>
              <a:rPr lang="ru-RU" b="1" i="1" dirty="0" err="1" smtClean="0"/>
              <a:t>рівень</a:t>
            </a:r>
            <a:r>
              <a:rPr lang="ru-RU" b="1" i="1" dirty="0" smtClean="0"/>
              <a:t> </a:t>
            </a:r>
            <a:r>
              <a:rPr lang="ru-RU" b="1" i="1" dirty="0" err="1" smtClean="0"/>
              <a:t>досягнутих</a:t>
            </a:r>
            <a:r>
              <a:rPr lang="ru-RU" b="1" i="1" dirty="0" smtClean="0"/>
              <a:t> </a:t>
            </a:r>
            <a:r>
              <a:rPr lang="ru-RU" b="1" i="1" dirty="0" err="1" smtClean="0"/>
              <a:t>знань</a:t>
            </a:r>
            <a:r>
              <a:rPr lang="ru-RU" b="1" i="1" dirty="0" smtClean="0"/>
              <a:t>, </a:t>
            </a:r>
            <a:r>
              <a:rPr lang="ru-RU" b="1" i="1" dirty="0" err="1" smtClean="0"/>
              <a:t>умінь</a:t>
            </a:r>
            <a:r>
              <a:rPr lang="ru-RU" b="1" i="1" dirty="0" smtClean="0"/>
              <a:t>, </a:t>
            </a:r>
            <a:r>
              <a:rPr lang="ru-RU" b="1" i="1" dirty="0" err="1" smtClean="0"/>
              <a:t>навичок</a:t>
            </a:r>
            <a:r>
              <a:rPr lang="ru-RU" b="1" i="1" dirty="0" smtClean="0"/>
              <a:t>, а </a:t>
            </a:r>
            <a:r>
              <a:rPr lang="ru-RU" b="1" i="1" dirty="0" err="1" smtClean="0"/>
              <a:t>й</a:t>
            </a:r>
            <a:r>
              <a:rPr lang="ru-RU" b="1" i="1" dirty="0" smtClean="0"/>
              <a:t> </a:t>
            </a:r>
            <a:r>
              <a:rPr lang="ru-RU" b="1" i="1" dirty="0" err="1" smtClean="0"/>
              <a:t>сформованість</a:t>
            </a:r>
            <a:r>
              <a:rPr lang="ru-RU" b="1" i="1" dirty="0" smtClean="0"/>
              <a:t> </a:t>
            </a:r>
            <a:r>
              <a:rPr lang="ru-RU" b="1" i="1" dirty="0" err="1" smtClean="0"/>
              <a:t>певного</a:t>
            </a:r>
            <a:r>
              <a:rPr lang="ru-RU" b="1" i="1" dirty="0" smtClean="0"/>
              <a:t> </a:t>
            </a:r>
            <a:r>
              <a:rPr lang="ru-RU" b="1" i="1" dirty="0" err="1" smtClean="0"/>
              <a:t>інтелекту</a:t>
            </a:r>
            <a:r>
              <a:rPr lang="ru-RU" b="1" i="1" dirty="0" smtClean="0"/>
              <a:t> </a:t>
            </a:r>
            <a:r>
              <a:rPr lang="ru-RU" b="1" i="1" dirty="0" err="1" smtClean="0"/>
              <a:t>учнів</a:t>
            </a:r>
            <a:r>
              <a:rPr lang="ru-RU" b="1" i="1" dirty="0" smtClean="0"/>
              <a:t>. </a:t>
            </a:r>
            <a:r>
              <a:rPr lang="uk-UA" b="1" i="1" dirty="0" smtClean="0"/>
              <a:t> Таке навчання</a:t>
            </a:r>
            <a:r>
              <a:rPr lang="ru-RU" b="1" i="1" dirty="0" smtClean="0"/>
              <a:t> </a:t>
            </a:r>
            <a:r>
              <a:rPr lang="ru-RU" b="1" i="1" dirty="0" err="1" smtClean="0"/>
              <a:t>дає</a:t>
            </a:r>
            <a:r>
              <a:rPr lang="ru-RU" b="1" i="1" dirty="0" smtClean="0"/>
              <a:t> </a:t>
            </a:r>
            <a:r>
              <a:rPr lang="ru-RU" b="1" i="1" dirty="0" err="1" smtClean="0"/>
              <a:t>можливість</a:t>
            </a:r>
            <a:r>
              <a:rPr lang="ru-RU" b="1" i="1" dirty="0" smtClean="0"/>
              <a:t> кожному </a:t>
            </a:r>
            <a:r>
              <a:rPr lang="ru-RU" b="1" i="1" dirty="0" err="1" smtClean="0"/>
              <a:t>учневі</a:t>
            </a:r>
            <a:r>
              <a:rPr lang="ru-RU" b="1" i="1" dirty="0" smtClean="0"/>
              <a:t>, </a:t>
            </a:r>
            <a:r>
              <a:rPr lang="ru-RU" b="1" i="1" dirty="0" err="1" smtClean="0"/>
              <a:t>спираючись</a:t>
            </a:r>
            <a:r>
              <a:rPr lang="ru-RU" b="1" i="1" dirty="0" smtClean="0"/>
              <a:t> на </a:t>
            </a:r>
            <a:r>
              <a:rPr lang="ru-RU" b="1" i="1" dirty="0" err="1" smtClean="0"/>
              <a:t>його</a:t>
            </a:r>
            <a:r>
              <a:rPr lang="ru-RU" b="1" i="1" dirty="0" smtClean="0"/>
              <a:t> </a:t>
            </a:r>
            <a:r>
              <a:rPr lang="ru-RU" b="1" i="1" dirty="0" err="1" smtClean="0"/>
              <a:t>здібності</a:t>
            </a:r>
            <a:r>
              <a:rPr lang="ru-RU" b="1" i="1" dirty="0" smtClean="0"/>
              <a:t>, </a:t>
            </a:r>
            <a:r>
              <a:rPr lang="ru-RU" b="1" i="1" dirty="0" err="1" smtClean="0"/>
              <a:t>нахили</a:t>
            </a:r>
            <a:r>
              <a:rPr lang="ru-RU" b="1" i="1" dirty="0" smtClean="0"/>
              <a:t>, </a:t>
            </a:r>
            <a:r>
              <a:rPr lang="ru-RU" b="1" i="1" dirty="0" err="1" smtClean="0"/>
              <a:t>інтереси</a:t>
            </a:r>
            <a:r>
              <a:rPr lang="ru-RU" b="1" i="1" dirty="0" smtClean="0"/>
              <a:t>, </a:t>
            </a:r>
            <a:r>
              <a:rPr lang="ru-RU" b="1" i="1" dirty="0" err="1" smtClean="0"/>
              <a:t>суб’єктивний</a:t>
            </a:r>
            <a:r>
              <a:rPr lang="ru-RU" b="1" i="1" dirty="0" smtClean="0"/>
              <a:t> </a:t>
            </a:r>
            <a:r>
              <a:rPr lang="ru-RU" b="1" i="1" dirty="0" err="1" smtClean="0"/>
              <a:t>досвід,реалізувати</a:t>
            </a:r>
            <a:r>
              <a:rPr lang="ru-RU" b="1" i="1" dirty="0" smtClean="0"/>
              <a:t> себе в </a:t>
            </a:r>
            <a:r>
              <a:rPr lang="ru-RU" b="1" i="1" dirty="0" err="1" smtClean="0"/>
              <a:t>пізнанні</a:t>
            </a:r>
            <a:r>
              <a:rPr lang="ru-RU" b="1" i="1" dirty="0" smtClean="0"/>
              <a:t>, </a:t>
            </a:r>
            <a:r>
              <a:rPr lang="ru-RU" b="1" i="1" dirty="0" err="1" smtClean="0"/>
              <a:t>навчальній</a:t>
            </a:r>
            <a:r>
              <a:rPr lang="ru-RU" b="1" i="1" dirty="0" smtClean="0"/>
              <a:t> </a:t>
            </a:r>
            <a:r>
              <a:rPr lang="ru-RU" b="1" i="1" dirty="0" err="1" smtClean="0"/>
              <a:t>діяльності</a:t>
            </a:r>
            <a:r>
              <a:rPr lang="ru-RU" b="1" i="1" dirty="0" smtClean="0"/>
              <a:t>, </a:t>
            </a:r>
            <a:r>
              <a:rPr lang="ru-RU" b="1" i="1" dirty="0" err="1" smtClean="0"/>
              <a:t>поведінці</a:t>
            </a:r>
            <a:r>
              <a:rPr lang="ru-RU" b="1" i="1" dirty="0" smtClean="0"/>
              <a:t>..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9" name="Рисунок 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5" y="642918"/>
            <a:ext cx="2857519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435" y="795318"/>
            <a:ext cx="2857519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6327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На </a:t>
            </a:r>
            <a:r>
              <a:rPr lang="ru-RU" sz="3600" b="1" i="1" dirty="0" err="1" smtClean="0">
                <a:solidFill>
                  <a:srgbClr val="C00000"/>
                </a:solidFill>
              </a:rPr>
              <a:t>мій</a:t>
            </a:r>
            <a:r>
              <a:rPr lang="ru-RU" sz="3600" b="1" i="1" dirty="0" smtClean="0">
                <a:solidFill>
                  <a:srgbClr val="C00000"/>
                </a:solidFill>
              </a:rPr>
              <a:t> </a:t>
            </a:r>
            <a:r>
              <a:rPr lang="ru-RU" sz="3600" b="1" i="1" dirty="0" err="1" smtClean="0">
                <a:solidFill>
                  <a:srgbClr val="C00000"/>
                </a:solidFill>
              </a:rPr>
              <a:t>погляд</a:t>
            </a:r>
            <a:r>
              <a:rPr lang="ru-RU" sz="3600" b="1" i="1" dirty="0" smtClean="0">
                <a:solidFill>
                  <a:srgbClr val="C00000"/>
                </a:solidFill>
              </a:rPr>
              <a:t> для </a:t>
            </a:r>
            <a:r>
              <a:rPr lang="ru-RU" sz="3600" b="1" i="1" dirty="0" err="1" smtClean="0">
                <a:solidFill>
                  <a:srgbClr val="C00000"/>
                </a:solidFill>
              </a:rPr>
              <a:t>роботи</a:t>
            </a:r>
            <a:r>
              <a:rPr lang="ru-RU" sz="3600" b="1" i="1" dirty="0" smtClean="0">
                <a:solidFill>
                  <a:srgbClr val="C00000"/>
                </a:solidFill>
              </a:rPr>
              <a:t> на </a:t>
            </a:r>
            <a:r>
              <a:rPr lang="ru-RU" sz="3600" b="1" i="1" dirty="0" err="1" smtClean="0">
                <a:solidFill>
                  <a:srgbClr val="C00000"/>
                </a:solidFill>
              </a:rPr>
              <a:t>уроці</a:t>
            </a:r>
            <a:r>
              <a:rPr lang="ru-RU" sz="3600" b="1" i="1" dirty="0" smtClean="0">
                <a:solidFill>
                  <a:srgbClr val="C00000"/>
                </a:solidFill>
              </a:rPr>
              <a:t> </a:t>
            </a:r>
            <a:r>
              <a:rPr lang="ru-RU" sz="3600" b="1" i="1" dirty="0" err="1" smtClean="0">
                <a:solidFill>
                  <a:srgbClr val="C00000"/>
                </a:solidFill>
              </a:rPr>
              <a:t>є</a:t>
            </a:r>
            <a:r>
              <a:rPr lang="ru-RU" sz="3600" b="1" i="1" dirty="0" smtClean="0">
                <a:solidFill>
                  <a:srgbClr val="C00000"/>
                </a:solidFill>
              </a:rPr>
              <a:t> </a:t>
            </a:r>
            <a:r>
              <a:rPr lang="ru-RU" sz="3600" b="1" i="1" dirty="0" err="1" smtClean="0">
                <a:solidFill>
                  <a:srgbClr val="C00000"/>
                </a:solidFill>
              </a:rPr>
              <a:t>цікавими</a:t>
            </a:r>
            <a:r>
              <a:rPr lang="ru-RU" sz="3600" b="1" i="1" dirty="0" smtClean="0">
                <a:solidFill>
                  <a:srgbClr val="C00000"/>
                </a:solidFill>
              </a:rPr>
              <a:t> </a:t>
            </a:r>
            <a:r>
              <a:rPr lang="ru-RU" sz="3600" b="1" i="1" dirty="0" err="1" smtClean="0">
                <a:solidFill>
                  <a:srgbClr val="C00000"/>
                </a:solidFill>
              </a:rPr>
              <a:t>такі</a:t>
            </a:r>
            <a:r>
              <a:rPr lang="ru-RU" sz="3600" b="1" i="1" dirty="0" smtClean="0">
                <a:solidFill>
                  <a:srgbClr val="C00000"/>
                </a:solidFill>
              </a:rPr>
              <a:t> </a:t>
            </a:r>
            <a:r>
              <a:rPr lang="ru-RU" sz="3600" b="1" i="1" dirty="0" err="1" smtClean="0">
                <a:solidFill>
                  <a:srgbClr val="C00000"/>
                </a:solidFill>
              </a:rPr>
              <a:t>активні</a:t>
            </a:r>
            <a:r>
              <a:rPr lang="ru-RU" sz="3600" b="1" i="1" dirty="0" smtClean="0">
                <a:solidFill>
                  <a:srgbClr val="C00000"/>
                </a:solidFill>
              </a:rPr>
              <a:t> </a:t>
            </a:r>
            <a:r>
              <a:rPr lang="ru-RU" sz="3600" b="1" i="1" dirty="0" err="1" smtClean="0">
                <a:solidFill>
                  <a:srgbClr val="C00000"/>
                </a:solidFill>
              </a:rPr>
              <a:t>методи</a:t>
            </a:r>
            <a:r>
              <a:rPr lang="uk-UA" sz="3600" b="1" i="1" dirty="0" smtClean="0">
                <a:solidFill>
                  <a:srgbClr val="C00000"/>
                </a:solidFill>
              </a:rPr>
              <a:t>: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824426"/>
          </a:xfrm>
          <a:solidFill>
            <a:schemeClr val="bg2">
              <a:lumMod val="90000"/>
            </a:schemeClr>
          </a:solidFill>
        </p:spPr>
        <p:txBody>
          <a:bodyPr>
            <a:normAutofit fontScale="77500" lnSpcReduction="20000"/>
          </a:bodyPr>
          <a:lstStyle/>
          <a:p>
            <a:pPr lvl="0"/>
            <a:r>
              <a:rPr lang="ru-RU" b="1" i="1" dirty="0" smtClean="0"/>
              <a:t> методика 6х6х6;</a:t>
            </a:r>
            <a:endParaRPr lang="ru-RU" dirty="0" smtClean="0"/>
          </a:p>
          <a:p>
            <a:pPr lvl="0"/>
            <a:r>
              <a:rPr lang="ru-RU" b="1" i="1" dirty="0" smtClean="0"/>
              <a:t> </a:t>
            </a:r>
            <a:r>
              <a:rPr lang="ru-RU" b="1" i="1" dirty="0" err="1" smtClean="0"/>
              <a:t>навчився</a:t>
            </a:r>
            <a:r>
              <a:rPr lang="ru-RU" b="1" i="1" dirty="0" smtClean="0"/>
              <a:t> сам - </a:t>
            </a:r>
            <a:r>
              <a:rPr lang="ru-RU" b="1" i="1" dirty="0" err="1" smtClean="0"/>
              <a:t>навчи</a:t>
            </a:r>
            <a:r>
              <a:rPr lang="ru-RU" b="1" i="1" dirty="0" smtClean="0"/>
              <a:t> </a:t>
            </a:r>
            <a:r>
              <a:rPr lang="ru-RU" b="1" i="1" dirty="0" err="1" smtClean="0"/>
              <a:t>іншого</a:t>
            </a:r>
            <a:r>
              <a:rPr lang="ru-RU" b="1" i="1" dirty="0" smtClean="0"/>
              <a:t>;</a:t>
            </a:r>
            <a:endParaRPr lang="ru-RU" dirty="0" smtClean="0"/>
          </a:p>
          <a:p>
            <a:r>
              <a:rPr lang="uk-UA" b="1" i="1" dirty="0" smtClean="0"/>
              <a:t> </a:t>
            </a:r>
            <a:r>
              <a:rPr lang="ru-RU" b="1" i="1" dirty="0" smtClean="0"/>
              <a:t>дерево </a:t>
            </a:r>
            <a:r>
              <a:rPr lang="ru-RU" b="1" i="1" dirty="0" err="1" smtClean="0"/>
              <a:t>рішень</a:t>
            </a:r>
            <a:r>
              <a:rPr lang="ru-RU" b="1" i="1" dirty="0" smtClean="0"/>
              <a:t>.</a:t>
            </a:r>
            <a:endParaRPr lang="ru-RU" dirty="0" smtClean="0"/>
          </a:p>
          <a:p>
            <a:r>
              <a:rPr lang="uk-UA" b="1" i="1" dirty="0" smtClean="0"/>
              <a:t> </a:t>
            </a:r>
            <a:r>
              <a:rPr lang="ru-RU" b="1" i="1" dirty="0" err="1" smtClean="0"/>
              <a:t>промінь</a:t>
            </a:r>
            <a:r>
              <a:rPr lang="ru-RU" b="1" i="1" dirty="0" smtClean="0"/>
              <a:t> думок</a:t>
            </a:r>
            <a:r>
              <a:rPr lang="ru-RU" i="1" dirty="0" smtClean="0"/>
              <a:t>»</a:t>
            </a:r>
            <a:r>
              <a:rPr lang="ru-RU" dirty="0" smtClean="0"/>
              <a:t> – </a:t>
            </a:r>
            <a:r>
              <a:rPr lang="ru-RU" dirty="0" err="1" smtClean="0"/>
              <a:t>залучення</a:t>
            </a:r>
            <a:r>
              <a:rPr lang="ru-RU" dirty="0" smtClean="0"/>
              <a:t> </a:t>
            </a:r>
            <a:r>
              <a:rPr lang="ru-RU" dirty="0" err="1" smtClean="0"/>
              <a:t>членів</a:t>
            </a:r>
            <a:r>
              <a:rPr lang="ru-RU" dirty="0" smtClean="0"/>
              <a:t> </a:t>
            </a:r>
            <a:r>
              <a:rPr lang="ru-RU" dirty="0" err="1" smtClean="0"/>
              <a:t>бригади</a:t>
            </a:r>
            <a:r>
              <a:rPr lang="ru-RU" dirty="0" smtClean="0"/>
              <a:t> до </a:t>
            </a:r>
            <a:r>
              <a:rPr lang="ru-RU" dirty="0" err="1" smtClean="0"/>
              <a:t>обговорення</a:t>
            </a:r>
            <a:r>
              <a:rPr lang="ru-RU" dirty="0" smtClean="0"/>
              <a:t> </a:t>
            </a:r>
            <a:r>
              <a:rPr lang="ru-RU" dirty="0" err="1" smtClean="0"/>
              <a:t>проблеми</a:t>
            </a:r>
            <a:r>
              <a:rPr lang="uk-UA" dirty="0" smtClean="0"/>
              <a:t>. </a:t>
            </a:r>
            <a:endParaRPr lang="ru-RU" dirty="0" smtClean="0"/>
          </a:p>
          <a:p>
            <a:r>
              <a:rPr lang="ru-RU" b="1" dirty="0" smtClean="0"/>
              <a:t> </a:t>
            </a:r>
            <a:r>
              <a:rPr lang="ru-RU" b="1" i="1" dirty="0" smtClean="0"/>
              <a:t>«синтез думок</a:t>
            </a:r>
            <a:r>
              <a:rPr lang="ru-RU" i="1" dirty="0" smtClean="0"/>
              <a:t>»</a:t>
            </a:r>
            <a:r>
              <a:rPr lang="ru-RU" dirty="0" smtClean="0"/>
              <a:t> – бригада </a:t>
            </a:r>
            <a:r>
              <a:rPr lang="ru-RU" dirty="0" err="1" smtClean="0"/>
              <a:t>працює</a:t>
            </a:r>
            <a:r>
              <a:rPr lang="ru-RU" dirty="0" smtClean="0"/>
              <a:t> над </a:t>
            </a:r>
            <a:r>
              <a:rPr lang="ru-RU" dirty="0" err="1" smtClean="0"/>
              <a:t>однією</a:t>
            </a:r>
            <a:r>
              <a:rPr lang="ru-RU" dirty="0" smtClean="0"/>
              <a:t> темою, </a:t>
            </a:r>
            <a:r>
              <a:rPr lang="ru-RU" dirty="0" err="1" smtClean="0"/>
              <a:t>об’єднують</a:t>
            </a:r>
            <a:r>
              <a:rPr lang="ru-RU" dirty="0" smtClean="0"/>
              <a:t> думки в одну;</a:t>
            </a:r>
          </a:p>
          <a:p>
            <a:r>
              <a:rPr lang="ru-RU" b="1" dirty="0" smtClean="0"/>
              <a:t>  </a:t>
            </a:r>
            <a:r>
              <a:rPr lang="ru-RU" b="1" i="1" dirty="0" smtClean="0"/>
              <a:t>«</a:t>
            </a:r>
            <a:r>
              <a:rPr lang="ru-RU" b="1" i="1" dirty="0" err="1" smtClean="0"/>
              <a:t>спільна</a:t>
            </a:r>
            <a:r>
              <a:rPr lang="ru-RU" b="1" i="1" dirty="0" smtClean="0"/>
              <a:t> проблема</a:t>
            </a:r>
            <a:r>
              <a:rPr lang="ru-RU" dirty="0" smtClean="0"/>
              <a:t>» - бригадам </a:t>
            </a:r>
            <a:r>
              <a:rPr lang="ru-RU" dirty="0" err="1" smtClean="0"/>
              <a:t>видається</a:t>
            </a:r>
            <a:r>
              <a:rPr lang="ru-RU" dirty="0" smtClean="0"/>
              <a:t> </a:t>
            </a:r>
            <a:r>
              <a:rPr lang="ru-RU" dirty="0" err="1" smtClean="0"/>
              <a:t>завдання</a:t>
            </a:r>
            <a:r>
              <a:rPr lang="ru-RU" dirty="0" smtClean="0"/>
              <a:t> </a:t>
            </a:r>
            <a:r>
              <a:rPr lang="ru-RU" dirty="0" err="1" smtClean="0"/>
              <a:t>різного</a:t>
            </a:r>
            <a:r>
              <a:rPr lang="ru-RU" dirty="0" smtClean="0"/>
              <a:t> </a:t>
            </a:r>
            <a:r>
              <a:rPr lang="ru-RU" dirty="0" err="1" smtClean="0"/>
              <a:t>змісту</a:t>
            </a:r>
            <a:r>
              <a:rPr lang="ru-RU" dirty="0" smtClean="0"/>
              <a:t> але </a:t>
            </a:r>
            <a:r>
              <a:rPr lang="ru-RU" dirty="0" err="1" smtClean="0"/>
              <a:t>однієї</a:t>
            </a:r>
            <a:r>
              <a:rPr lang="ru-RU" dirty="0" smtClean="0"/>
              <a:t> </a:t>
            </a:r>
            <a:r>
              <a:rPr lang="ru-RU" dirty="0" err="1" smtClean="0"/>
              <a:t>проблеми</a:t>
            </a:r>
            <a:r>
              <a:rPr lang="ru-RU" dirty="0" smtClean="0"/>
              <a:t>.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виконання</a:t>
            </a:r>
            <a:r>
              <a:rPr lang="ru-RU" dirty="0" smtClean="0"/>
              <a:t> </a:t>
            </a:r>
            <a:r>
              <a:rPr lang="ru-RU" dirty="0" err="1" smtClean="0"/>
              <a:t>завдання</a:t>
            </a:r>
            <a:r>
              <a:rPr lang="ru-RU" dirty="0" smtClean="0"/>
              <a:t> </a:t>
            </a:r>
            <a:r>
              <a:rPr lang="ru-RU" dirty="0" err="1" smtClean="0"/>
              <a:t>кожна</a:t>
            </a:r>
            <a:r>
              <a:rPr lang="ru-RU" dirty="0" smtClean="0"/>
              <a:t> бригада </a:t>
            </a:r>
            <a:r>
              <a:rPr lang="ru-RU" dirty="0" err="1" smtClean="0"/>
              <a:t>висвітлює</a:t>
            </a:r>
            <a:r>
              <a:rPr lang="ru-RU" dirty="0" smtClean="0"/>
              <a:t> свою </a:t>
            </a:r>
            <a:r>
              <a:rPr lang="ru-RU" dirty="0" err="1" smtClean="0"/>
              <a:t>ідею</a:t>
            </a:r>
            <a:r>
              <a:rPr lang="ru-RU" dirty="0" smtClean="0"/>
              <a:t>. </a:t>
            </a:r>
            <a:r>
              <a:rPr lang="ru-RU" dirty="0" err="1" smtClean="0"/>
              <a:t>Експерти</a:t>
            </a:r>
            <a:r>
              <a:rPr lang="ru-RU" dirty="0" smtClean="0"/>
              <a:t> </a:t>
            </a:r>
            <a:r>
              <a:rPr lang="ru-RU" dirty="0" err="1" smtClean="0"/>
              <a:t>узагальнюють</a:t>
            </a:r>
            <a:r>
              <a:rPr lang="ru-RU" dirty="0" smtClean="0"/>
              <a:t> </a:t>
            </a:r>
            <a:r>
              <a:rPr lang="ru-RU" dirty="0" err="1" smtClean="0"/>
              <a:t>результати</a:t>
            </a:r>
            <a:r>
              <a:rPr lang="ru-RU" dirty="0" smtClean="0"/>
              <a:t> </a:t>
            </a:r>
            <a:r>
              <a:rPr lang="ru-RU" dirty="0" err="1" smtClean="0"/>
              <a:t>відповідей</a:t>
            </a:r>
            <a:r>
              <a:rPr lang="ru-RU" dirty="0" smtClean="0"/>
              <a:t>, за </a:t>
            </a:r>
            <a:r>
              <a:rPr lang="ru-RU" dirty="0" err="1" smtClean="0"/>
              <a:t>необхідності</a:t>
            </a:r>
            <a:r>
              <a:rPr lang="ru-RU" dirty="0" smtClean="0"/>
              <a:t> </a:t>
            </a:r>
            <a:r>
              <a:rPr lang="ru-RU" dirty="0" err="1" smtClean="0"/>
              <a:t>допомагають</a:t>
            </a:r>
            <a:r>
              <a:rPr lang="ru-RU" dirty="0" smtClean="0"/>
              <a:t>, </a:t>
            </a:r>
            <a:r>
              <a:rPr lang="ru-RU" dirty="0" err="1" smtClean="0"/>
              <a:t>роблять</a:t>
            </a:r>
            <a:r>
              <a:rPr lang="ru-RU" dirty="0" smtClean="0"/>
              <a:t> </a:t>
            </a:r>
            <a:r>
              <a:rPr lang="ru-RU" dirty="0" err="1" smtClean="0"/>
              <a:t>висновок</a:t>
            </a:r>
            <a:r>
              <a:rPr lang="ru-RU" dirty="0" smtClean="0"/>
              <a:t>. </a:t>
            </a:r>
            <a:r>
              <a:rPr lang="uk-UA" dirty="0" smtClean="0"/>
              <a:t>.</a:t>
            </a:r>
            <a:endParaRPr lang="ru-RU" dirty="0" smtClean="0"/>
          </a:p>
          <a:p>
            <a:r>
              <a:rPr lang="uk-UA" b="1" i="1" dirty="0" smtClean="0"/>
              <a:t>«інтелектуальне  казино»</a:t>
            </a:r>
            <a:r>
              <a:rPr lang="uk-UA" b="1" dirty="0" smtClean="0"/>
              <a:t> </a:t>
            </a:r>
            <a:r>
              <a:rPr lang="uk-UA" dirty="0" smtClean="0"/>
              <a:t>– це ефективний метод бригадного обговорення, пошук рішень, що спонукає учнів проявляти свою уяву та творчість, здійснюється шляхом вільного вираження думок усіх учасників і допомагає знаходити кілька рішень з конкретних тем.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53054"/>
          </a:xfrm>
          <a:solidFill>
            <a:schemeClr val="bg2">
              <a:lumMod val="9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uk-UA" b="1" i="1" dirty="0" smtClean="0"/>
              <a:t> практикую роботу учнів у парах - ц</a:t>
            </a:r>
            <a:r>
              <a:rPr lang="uk-UA" dirty="0" smtClean="0"/>
              <a:t>я технологія сприяє розвитку навичок спілкування, вміння висловлюватися, переконувати, критично мислити</a:t>
            </a:r>
            <a:endParaRPr lang="ru-RU" dirty="0" smtClean="0"/>
          </a:p>
          <a:p>
            <a:r>
              <a:rPr lang="uk-UA" dirty="0" smtClean="0"/>
              <a:t>  </a:t>
            </a:r>
            <a:r>
              <a:rPr lang="uk-UA" b="1" i="1" dirty="0" smtClean="0"/>
              <a:t>Робота в трійках</a:t>
            </a:r>
            <a:r>
              <a:rPr lang="uk-UA" dirty="0" smtClean="0"/>
              <a:t>.  По суті, це ускладнена робота в парах. Найкраще в трійках проводити обговорення, обмін думками, підведення підсумків чи навпаки, виділення несхожих думок).</a:t>
            </a:r>
            <a:endParaRPr lang="ru-RU" dirty="0" smtClean="0"/>
          </a:p>
          <a:p>
            <a:r>
              <a:rPr lang="uk-UA" dirty="0" smtClean="0"/>
              <a:t> </a:t>
            </a:r>
            <a:r>
              <a:rPr lang="uk-UA" b="1" i="1" dirty="0" smtClean="0"/>
              <a:t>Використовую метод «Рольова </a:t>
            </a:r>
            <a:r>
              <a:rPr lang="uk-UA" b="1" i="1" dirty="0" err="1" smtClean="0"/>
              <a:t>гра»</a:t>
            </a:r>
            <a:r>
              <a:rPr lang="uk-UA" b="1" i="1" dirty="0" smtClean="0"/>
              <a:t>.</a:t>
            </a:r>
            <a:r>
              <a:rPr lang="uk-UA" dirty="0" smtClean="0"/>
              <a:t>. </a:t>
            </a:r>
            <a:endParaRPr lang="ru-RU" dirty="0" smtClean="0"/>
          </a:p>
          <a:p>
            <a:r>
              <a:rPr lang="uk-UA" b="1" i="1" dirty="0" smtClean="0"/>
              <a:t>  Метод введення учня в роботу на робочому місці.</a:t>
            </a:r>
            <a:r>
              <a:rPr lang="uk-UA" dirty="0" smtClean="0"/>
              <a:t> </a:t>
            </a:r>
            <a:endParaRPr lang="ru-RU" dirty="0" smtClean="0"/>
          </a:p>
          <a:p>
            <a:r>
              <a:rPr lang="uk-UA" b="1" i="1" dirty="0" smtClean="0"/>
              <a:t>Метод „ Аналіз конкретних виробничих ситуацій ”.</a:t>
            </a:r>
            <a:endParaRPr lang="ru-RU" dirty="0" smtClean="0"/>
          </a:p>
          <a:p>
            <a:r>
              <a:rPr lang="uk-UA" dirty="0" smtClean="0"/>
              <a:t>  </a:t>
            </a:r>
            <a:r>
              <a:rPr lang="ru-RU" dirty="0" smtClean="0"/>
              <a:t>При </a:t>
            </a:r>
            <a:r>
              <a:rPr lang="ru-RU" dirty="0" err="1" smtClean="0"/>
              <a:t>виконанні</a:t>
            </a:r>
            <a:r>
              <a:rPr lang="ru-RU" dirty="0" smtClean="0"/>
              <a:t> </a:t>
            </a:r>
            <a:r>
              <a:rPr lang="ru-RU" dirty="0" err="1" smtClean="0"/>
              <a:t>самостійних</a:t>
            </a:r>
            <a:r>
              <a:rPr lang="ru-RU" dirty="0" smtClean="0"/>
              <a:t> </a:t>
            </a:r>
            <a:r>
              <a:rPr lang="ru-RU" dirty="0" err="1" smtClean="0"/>
              <a:t>робіт</a:t>
            </a:r>
            <a:r>
              <a:rPr lang="ru-RU" dirty="0" smtClean="0"/>
              <a:t> створю</a:t>
            </a:r>
            <a:r>
              <a:rPr lang="uk-UA" dirty="0" smtClean="0"/>
              <a:t>ю</a:t>
            </a:r>
            <a:r>
              <a:rPr lang="ru-RU" dirty="0" smtClean="0"/>
              <a:t> </a:t>
            </a:r>
            <a:r>
              <a:rPr lang="ru-RU" dirty="0" err="1" smtClean="0"/>
              <a:t>проблемне</a:t>
            </a:r>
            <a:r>
              <a:rPr lang="ru-RU" dirty="0" smtClean="0"/>
              <a:t> </a:t>
            </a:r>
            <a:r>
              <a:rPr lang="ru-RU" dirty="0" err="1" smtClean="0"/>
              <a:t>завдання</a:t>
            </a:r>
            <a:r>
              <a:rPr lang="ru-RU" b="1" i="1" dirty="0" smtClean="0"/>
              <a:t> «Алг</a:t>
            </a:r>
            <a:r>
              <a:rPr lang="uk-UA" b="1" i="1" dirty="0" smtClean="0"/>
              <a:t>о</a:t>
            </a:r>
            <a:r>
              <a:rPr lang="ru-RU" b="1" i="1" dirty="0" smtClean="0"/>
              <a:t>ритм</a:t>
            </a:r>
            <a:r>
              <a:rPr lang="ru-RU" dirty="0" smtClean="0"/>
              <a:t>»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видаю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учням</a:t>
            </a:r>
            <a:r>
              <a:rPr lang="uk-UA" dirty="0" smtClean="0"/>
              <a:t>    </a:t>
            </a:r>
            <a:endParaRPr lang="ru-RU" dirty="0" smtClean="0"/>
          </a:p>
          <a:p>
            <a:r>
              <a:rPr lang="uk-UA" dirty="0" smtClean="0"/>
              <a:t> Виконуючи самостійні роботи з використанням «</a:t>
            </a:r>
            <a:r>
              <a:rPr lang="uk-UA" b="1" dirty="0" smtClean="0"/>
              <a:t>Алгоритмів</a:t>
            </a:r>
            <a:r>
              <a:rPr lang="uk-UA" dirty="0" smtClean="0"/>
              <a:t>» учні вчаться: самостійно приймати рішення; вирішувати проблеми, що виникають; вивчають послідовність операцій заданої роботи.</a:t>
            </a:r>
            <a:endParaRPr lang="ru-RU" dirty="0" smtClean="0"/>
          </a:p>
          <a:p>
            <a:pPr lvl="0"/>
            <a:r>
              <a:rPr lang="uk-UA" b="1" i="1" dirty="0" smtClean="0"/>
              <a:t>Впроваджую уроки виробничого навчання з використанням елементів гри.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038740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ru-RU" b="1" i="1" dirty="0" smtClean="0"/>
              <a:t>для контролю </a:t>
            </a:r>
            <a:r>
              <a:rPr lang="ru-RU" b="1" i="1" dirty="0" err="1" smtClean="0"/>
              <a:t>навча</a:t>
            </a:r>
            <a:r>
              <a:rPr lang="uk-UA" b="1" i="1" dirty="0" err="1" smtClean="0"/>
              <a:t>льних</a:t>
            </a:r>
            <a:r>
              <a:rPr lang="ru-RU" b="1" i="1" dirty="0" smtClean="0"/>
              <a:t> </a:t>
            </a:r>
            <a:r>
              <a:rPr lang="ru-RU" b="1" i="1" dirty="0" err="1" smtClean="0"/>
              <a:t>досягнень</a:t>
            </a:r>
            <a:r>
              <a:rPr lang="ru-RU" b="1" i="1" dirty="0" smtClean="0"/>
              <a:t> </a:t>
            </a:r>
            <a:r>
              <a:rPr lang="ru-RU" b="1" i="1" dirty="0" err="1" smtClean="0"/>
              <a:t>учнів</a:t>
            </a:r>
            <a:r>
              <a:rPr lang="uk-UA" b="1" i="1" dirty="0" smtClean="0"/>
              <a:t>, </a:t>
            </a:r>
            <a:r>
              <a:rPr lang="ru-RU" b="1" i="1" dirty="0" smtClean="0"/>
              <a:t> </a:t>
            </a:r>
            <a:r>
              <a:rPr lang="ru-RU" b="1" i="1" dirty="0" err="1" smtClean="0"/>
              <a:t>використовую</a:t>
            </a:r>
            <a:r>
              <a:rPr lang="ru-RU" dirty="0" smtClean="0"/>
              <a:t>: «</a:t>
            </a:r>
            <a:r>
              <a:rPr lang="ru-RU" dirty="0" err="1" smtClean="0"/>
              <a:t>Вікторини</a:t>
            </a:r>
            <a:r>
              <a:rPr lang="ru-RU" dirty="0" smtClean="0"/>
              <a:t>», «Тести», «</a:t>
            </a:r>
            <a:r>
              <a:rPr lang="ru-RU" dirty="0" err="1" smtClean="0"/>
              <a:t>Технічний</a:t>
            </a:r>
            <a:r>
              <a:rPr lang="ru-RU" dirty="0" smtClean="0"/>
              <a:t> диктант», «Обери </a:t>
            </a:r>
            <a:r>
              <a:rPr lang="ru-RU" dirty="0" err="1" smtClean="0"/>
              <a:t>правильну</a:t>
            </a:r>
            <a:r>
              <a:rPr lang="ru-RU" dirty="0" smtClean="0"/>
              <a:t> </a:t>
            </a:r>
            <a:r>
              <a:rPr lang="ru-RU" dirty="0" err="1" smtClean="0"/>
              <a:t>відповідь</a:t>
            </a:r>
            <a:r>
              <a:rPr lang="ru-RU" dirty="0" smtClean="0"/>
              <a:t>», «</a:t>
            </a:r>
            <a:r>
              <a:rPr lang="ru-RU" smtClean="0"/>
              <a:t>Лист Незнайки</a:t>
            </a:r>
            <a:r>
              <a:rPr lang="ru-RU" dirty="0" smtClean="0"/>
              <a:t>»»,</a:t>
            </a:r>
            <a:r>
              <a:rPr lang="uk-UA" dirty="0" smtClean="0"/>
              <a:t>  </a:t>
            </a:r>
            <a:r>
              <a:rPr lang="ru-RU" dirty="0" smtClean="0"/>
              <a:t>г</a:t>
            </a:r>
            <a:r>
              <a:rPr lang="uk-UA" dirty="0" err="1" smtClean="0"/>
              <a:t>оловоломки</a:t>
            </a:r>
            <a:r>
              <a:rPr lang="uk-UA" dirty="0" smtClean="0"/>
              <a:t>, кросворди, криптограми ,</a:t>
            </a:r>
            <a:r>
              <a:rPr lang="uk-UA" dirty="0" err="1" smtClean="0"/>
              <a:t>чайворди</a:t>
            </a:r>
            <a:endParaRPr lang="uk-UA" dirty="0" smtClean="0"/>
          </a:p>
          <a:p>
            <a:endParaRPr lang="uk-UA" dirty="0" smtClean="0"/>
          </a:p>
          <a:p>
            <a:pPr algn="ctr"/>
            <a:r>
              <a:rPr lang="uk-UA" sz="7500" b="1" i="1" dirty="0" smtClean="0">
                <a:solidFill>
                  <a:srgbClr val="C00000"/>
                </a:solidFill>
              </a:rPr>
              <a:t>Дякую за увагу</a:t>
            </a:r>
            <a:endParaRPr lang="ru-RU" sz="7500" b="1" i="1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928802"/>
            <a:ext cx="8305800" cy="421484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err="1" smtClean="0"/>
              <a:t>Професійно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технічна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освіта</a:t>
            </a:r>
            <a:r>
              <a:rPr lang="ru-RU" sz="2400" b="1" dirty="0" smtClean="0"/>
              <a:t> – </a:t>
            </a:r>
            <a:r>
              <a:rPr lang="ru-RU" sz="2400" b="1" dirty="0" err="1" smtClean="0"/>
              <a:t>це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простір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життя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дитини</a:t>
            </a:r>
            <a:r>
              <a:rPr lang="ru-RU" sz="2400" b="1" dirty="0" smtClean="0"/>
              <a:t>; тут вона не </a:t>
            </a:r>
            <a:r>
              <a:rPr lang="ru-RU" sz="2400" b="1" dirty="0" err="1" smtClean="0"/>
              <a:t>готується</a:t>
            </a:r>
            <a:r>
              <a:rPr lang="ru-RU" sz="2400" b="1" dirty="0" smtClean="0"/>
              <a:t> до </a:t>
            </a:r>
            <a:r>
              <a:rPr lang="ru-RU" sz="2400" b="1" dirty="0" err="1" smtClean="0"/>
              <a:t>життя</a:t>
            </a:r>
            <a:r>
              <a:rPr lang="ru-RU" sz="2400" b="1" dirty="0" smtClean="0"/>
              <a:t>, а </a:t>
            </a:r>
            <a:r>
              <a:rPr lang="ru-RU" sz="2400" b="1" dirty="0" err="1" smtClean="0"/>
              <a:t>повноцінно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живе</a:t>
            </a:r>
            <a:endParaRPr lang="ru-RU" sz="2400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142984"/>
            <a:ext cx="5091138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681550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endParaRPr lang="en-US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Коли </a:t>
            </a:r>
            <a:r>
              <a:rPr lang="ru-RU" b="1" i="1" dirty="0" err="1" smtClean="0">
                <a:solidFill>
                  <a:schemeClr val="tx2">
                    <a:lumMod val="75000"/>
                  </a:schemeClr>
                </a:solidFill>
              </a:rPr>
              <a:t>людина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tx2">
                    <a:lumMod val="75000"/>
                  </a:schemeClr>
                </a:solidFill>
              </a:rPr>
              <a:t>мислить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 , вона </a:t>
            </a:r>
            <a:r>
              <a:rPr lang="ru-RU" b="1" i="1" dirty="0" err="1" smtClean="0">
                <a:solidFill>
                  <a:schemeClr val="tx2">
                    <a:lumMod val="75000"/>
                  </a:schemeClr>
                </a:solidFill>
              </a:rPr>
              <a:t>має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tx2">
                    <a:lumMod val="75000"/>
                  </a:schemeClr>
                </a:solidFill>
              </a:rPr>
              <a:t>сумнів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</a:p>
          <a:p>
            <a:pPr algn="ctr"/>
            <a:endParaRPr lang="ru-RU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tx2">
                    <a:lumMod val="75000"/>
                  </a:schemeClr>
                </a:solidFill>
              </a:rPr>
              <a:t>але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 вона </a:t>
            </a:r>
            <a:r>
              <a:rPr lang="ru-RU" b="1" i="1" dirty="0" err="1" smtClean="0">
                <a:solidFill>
                  <a:schemeClr val="tx2">
                    <a:lumMod val="75000"/>
                  </a:schemeClr>
                </a:solidFill>
              </a:rPr>
              <a:t>впевнена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, коли вона </a:t>
            </a:r>
            <a:r>
              <a:rPr lang="ru-RU" b="1" i="1" dirty="0" err="1" smtClean="0">
                <a:solidFill>
                  <a:schemeClr val="tx2">
                    <a:lumMod val="75000"/>
                  </a:schemeClr>
                </a:solidFill>
              </a:rPr>
              <a:t>діє</a:t>
            </a:r>
            <a:endParaRPr lang="en-US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b="1" i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           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А. Франс</a:t>
            </a:r>
            <a:endParaRPr lang="ru-RU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857628"/>
            <a:ext cx="335758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2285992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800" b="1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800" b="1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800" b="1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i="1" dirty="0" err="1" smtClean="0">
                <a:solidFill>
                  <a:schemeClr val="bg2">
                    <a:lumMod val="25000"/>
                  </a:schemeClr>
                </a:solidFill>
              </a:rPr>
              <a:t>Чотири</a:t>
            </a:r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b="1" i="1" dirty="0" err="1" smtClean="0">
                <a:solidFill>
                  <a:schemeClr val="bg2">
                    <a:lumMod val="25000"/>
                  </a:schemeClr>
                </a:solidFill>
              </a:rPr>
              <a:t>найважливіші</a:t>
            </a:r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b="1" i="1" dirty="0" err="1" smtClean="0">
                <a:solidFill>
                  <a:schemeClr val="bg2">
                    <a:lumMod val="25000"/>
                  </a:schemeClr>
                </a:solidFill>
              </a:rPr>
              <a:t>компоненти</a:t>
            </a:r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br>
              <a:rPr lang="ru-RU" sz="2800" b="1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i="1" dirty="0" err="1" smtClean="0">
                <a:solidFill>
                  <a:schemeClr val="bg2">
                    <a:lumMod val="25000"/>
                  </a:schemeClr>
                </a:solidFill>
              </a:rPr>
              <a:t>навчання</a:t>
            </a:r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</a:rPr>
              <a:t>:</a:t>
            </a:r>
            <a:br>
              <a:rPr lang="ru-RU" sz="2800" b="1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</a:rPr>
              <a:t>на засадах </a:t>
            </a:r>
            <a:r>
              <a:rPr lang="ru-RU" sz="2800" b="1" i="1" dirty="0" err="1" smtClean="0">
                <a:solidFill>
                  <a:schemeClr val="bg2">
                    <a:lumMod val="25000"/>
                  </a:schemeClr>
                </a:solidFill>
              </a:rPr>
              <a:t>розвитку</a:t>
            </a:r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b="1" i="1" dirty="0" err="1" smtClean="0">
                <a:solidFill>
                  <a:schemeClr val="bg2">
                    <a:lumMod val="25000"/>
                  </a:schemeClr>
                </a:solidFill>
              </a:rPr>
              <a:t>життєвих</a:t>
            </a:r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b="1" i="1" dirty="0" err="1" smtClean="0">
                <a:solidFill>
                  <a:schemeClr val="bg2">
                    <a:lumMod val="25000"/>
                  </a:schemeClr>
                </a:solidFill>
              </a:rPr>
              <a:t>навичок</a:t>
            </a:r>
            <a:endParaRPr lang="ru-RU" sz="28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1920" y="2564904"/>
            <a:ext cx="4834880" cy="3759696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endParaRPr lang="ru-RU" b="1" i="1" dirty="0" smtClean="0"/>
          </a:p>
          <a:p>
            <a:r>
              <a:rPr lang="ru-RU" b="1" i="1" dirty="0" smtClean="0"/>
              <a:t> </a:t>
            </a:r>
            <a:r>
              <a:rPr lang="ru-RU" b="1" i="1" dirty="0" err="1" smtClean="0"/>
              <a:t>навчитися</a:t>
            </a:r>
            <a:r>
              <a:rPr lang="ru-RU" b="1" i="1" dirty="0" smtClean="0"/>
              <a:t> </a:t>
            </a:r>
            <a:r>
              <a:rPr lang="ru-RU" b="1" i="1" dirty="0" err="1" smtClean="0"/>
              <a:t>здобувати</a:t>
            </a:r>
            <a:r>
              <a:rPr lang="ru-RU" b="1" i="1" dirty="0" smtClean="0"/>
              <a:t> </a:t>
            </a:r>
            <a:r>
              <a:rPr lang="ru-RU" b="1" i="1" dirty="0" err="1" smtClean="0"/>
              <a:t>знання</a:t>
            </a:r>
            <a:r>
              <a:rPr lang="ru-RU" b="1" i="1" dirty="0" smtClean="0"/>
              <a:t>,</a:t>
            </a:r>
            <a:endParaRPr lang="ru-RU" i="1" dirty="0" smtClean="0"/>
          </a:p>
          <a:p>
            <a:r>
              <a:rPr lang="ru-RU" b="1" i="1" dirty="0" err="1" smtClean="0"/>
              <a:t>навчитися</a:t>
            </a:r>
            <a:r>
              <a:rPr lang="ru-RU" b="1" i="1" dirty="0" smtClean="0"/>
              <a:t> бути собою,</a:t>
            </a:r>
          </a:p>
          <a:p>
            <a:r>
              <a:rPr lang="ru-RU" b="1" i="1" dirty="0" smtClean="0"/>
              <a:t> </a:t>
            </a:r>
            <a:r>
              <a:rPr lang="ru-RU" b="1" i="1" dirty="0" err="1" smtClean="0"/>
              <a:t>навчитися</a:t>
            </a:r>
            <a:r>
              <a:rPr lang="ru-RU" b="1" i="1" dirty="0" smtClean="0"/>
              <a:t> </a:t>
            </a:r>
            <a:r>
              <a:rPr lang="ru-RU" b="1" i="1" dirty="0" err="1" smtClean="0"/>
              <a:t>жити</a:t>
            </a:r>
            <a:r>
              <a:rPr lang="ru-RU" b="1" i="1" dirty="0" smtClean="0"/>
              <a:t> разом,</a:t>
            </a:r>
          </a:p>
          <a:p>
            <a:r>
              <a:rPr lang="ru-RU" b="1" i="1" dirty="0" smtClean="0"/>
              <a:t> </a:t>
            </a:r>
            <a:r>
              <a:rPr lang="ru-RU" b="1" i="1" dirty="0" err="1" smtClean="0"/>
              <a:t>навчитися</a:t>
            </a:r>
            <a:r>
              <a:rPr lang="ru-RU" b="1" i="1" dirty="0" smtClean="0"/>
              <a:t> </a:t>
            </a:r>
            <a:r>
              <a:rPr lang="ru-RU" b="1" i="1" dirty="0" err="1" smtClean="0"/>
              <a:t>дій</a:t>
            </a:r>
            <a:r>
              <a:rPr lang="ru-RU" b="1" i="1" dirty="0" smtClean="0"/>
              <a:t>.</a:t>
            </a:r>
            <a:endParaRPr lang="ru-RU" i="1" dirty="0" smtClean="0"/>
          </a:p>
          <a:p>
            <a:endParaRPr lang="ru-RU" dirty="0"/>
          </a:p>
        </p:txBody>
      </p:sp>
      <p:pic>
        <p:nvPicPr>
          <p:cNvPr id="6" name="Рисунок 5" descr="D:\Фотоапарат\P410185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02132"/>
            <a:ext cx="3312368" cy="3679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500726"/>
          </a:xfrm>
          <a:solidFill>
            <a:schemeClr val="bg2">
              <a:lumMod val="90000"/>
            </a:schemeClr>
          </a:solidFill>
        </p:spPr>
        <p:txBody>
          <a:bodyPr>
            <a:normAutofit lnSpcReduction="10000"/>
          </a:bodyPr>
          <a:lstStyle/>
          <a:p>
            <a:r>
              <a:rPr lang="uk-UA" b="1" i="1" dirty="0" smtClean="0">
                <a:solidFill>
                  <a:srgbClr val="C00000"/>
                </a:solidFill>
              </a:rPr>
              <a:t>Творчі здібності </a:t>
            </a:r>
            <a:r>
              <a:rPr lang="uk-UA" dirty="0" smtClean="0"/>
              <a:t>— це</a:t>
            </a:r>
            <a:r>
              <a:rPr lang="uk-UA" dirty="0" smtClean="0">
                <a:solidFill>
                  <a:srgbClr val="C00000"/>
                </a:solidFill>
              </a:rPr>
              <a:t> </a:t>
            </a:r>
            <a:r>
              <a:rPr lang="uk-UA" dirty="0" smtClean="0"/>
              <a:t>здібності що визначають успішність створення предметів матеріальної і культурної духовності,виробництво нових ідей</a:t>
            </a:r>
            <a:r>
              <a:rPr lang="uk-UA" dirty="0"/>
              <a:t>,</a:t>
            </a:r>
            <a:r>
              <a:rPr lang="uk-UA" dirty="0" smtClean="0"/>
              <a:t> відкриттів,винаходів,тобто індивідуальну творчість в різноманітних сферах діяльності</a:t>
            </a:r>
            <a:endParaRPr lang="ru-RU" dirty="0" smtClean="0"/>
          </a:p>
          <a:p>
            <a:r>
              <a:rPr lang="uk-UA" b="1" i="1" dirty="0" smtClean="0">
                <a:solidFill>
                  <a:srgbClr val="C00000"/>
                </a:solidFill>
              </a:rPr>
              <a:t>Компоненти структури  творчих здібностей:</a:t>
            </a:r>
            <a:endParaRPr lang="ru-RU" dirty="0" smtClean="0">
              <a:solidFill>
                <a:srgbClr val="C00000"/>
              </a:solidFill>
            </a:endParaRPr>
          </a:p>
          <a:p>
            <a:pPr lvl="0"/>
            <a:r>
              <a:rPr lang="uk-UA" dirty="0" smtClean="0"/>
              <a:t>Здатність бачити нові проблеми в знайомій ситуації;</a:t>
            </a:r>
            <a:endParaRPr lang="ru-RU" dirty="0" smtClean="0"/>
          </a:p>
          <a:p>
            <a:pPr lvl="0"/>
            <a:r>
              <a:rPr lang="uk-UA" dirty="0" smtClean="0"/>
              <a:t> здатність самостійно комбінувати відомі способи діяльності в новий;</a:t>
            </a:r>
            <a:endParaRPr lang="ru-RU" dirty="0" smtClean="0"/>
          </a:p>
          <a:p>
            <a:pPr lvl="0"/>
            <a:r>
              <a:rPr lang="uk-UA" dirty="0" smtClean="0"/>
              <a:t> здатність знаходити різні засоби вирішення проблеми і альтернативні докази;</a:t>
            </a:r>
            <a:endParaRPr lang="ru-RU" dirty="0" smtClean="0"/>
          </a:p>
          <a:p>
            <a:pPr lvl="0"/>
            <a:r>
              <a:rPr lang="uk-UA" dirty="0" smtClean="0"/>
              <a:t> здатність будувати принципово новий спосіб рішення проблеми,що є комбінацією відомих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67302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>
              <a:buNone/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ru-RU" b="1" i="1" dirty="0" err="1" smtClean="0">
                <a:solidFill>
                  <a:srgbClr val="C00000"/>
                </a:solidFill>
              </a:rPr>
              <a:t>Творчий</a:t>
            </a:r>
            <a:r>
              <a:rPr lang="ru-RU" b="1" i="1" dirty="0" smtClean="0">
                <a:solidFill>
                  <a:srgbClr val="C00000"/>
                </a:solidFill>
              </a:rPr>
              <a:t>  </a:t>
            </a:r>
            <a:r>
              <a:rPr lang="ru-RU" b="1" i="1" dirty="0" err="1" smtClean="0">
                <a:solidFill>
                  <a:srgbClr val="C00000"/>
                </a:solidFill>
              </a:rPr>
              <a:t>учень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-  </a:t>
            </a:r>
            <a:r>
              <a:rPr lang="ru-RU" b="1" i="1" dirty="0" err="1" smtClean="0"/>
              <a:t>це</a:t>
            </a:r>
            <a:r>
              <a:rPr lang="ru-RU" b="1" i="1" dirty="0" smtClean="0"/>
              <a:t>  </a:t>
            </a:r>
            <a:r>
              <a:rPr lang="ru-RU" b="1" i="1" dirty="0" err="1" smtClean="0"/>
              <a:t>особистість</a:t>
            </a:r>
            <a:r>
              <a:rPr lang="ru-RU" b="1" i="1" dirty="0" smtClean="0"/>
              <a:t>, яка </a:t>
            </a:r>
            <a:r>
              <a:rPr lang="ru-RU" b="1" i="1" dirty="0" err="1" smtClean="0"/>
              <a:t>вміє</a:t>
            </a:r>
            <a:r>
              <a:rPr lang="ru-RU" b="1" i="1" dirty="0" smtClean="0"/>
              <a:t> </a:t>
            </a:r>
            <a:r>
              <a:rPr lang="ru-RU" b="1" i="1" dirty="0" err="1" smtClean="0"/>
              <a:t>асоціювати</a:t>
            </a:r>
            <a:r>
              <a:rPr lang="ru-RU" b="1" i="1" dirty="0" smtClean="0"/>
              <a:t>, </a:t>
            </a:r>
            <a:r>
              <a:rPr lang="ru-RU" b="1" i="1" dirty="0" err="1" smtClean="0"/>
              <a:t>висувати</a:t>
            </a:r>
            <a:r>
              <a:rPr lang="ru-RU" b="1" i="1" dirty="0" smtClean="0"/>
              <a:t> </a:t>
            </a:r>
            <a:r>
              <a:rPr lang="ru-RU" b="1" i="1" dirty="0" err="1" smtClean="0"/>
              <a:t>нові</a:t>
            </a:r>
            <a:r>
              <a:rPr lang="ru-RU" b="1" i="1" dirty="0" smtClean="0"/>
              <a:t> </a:t>
            </a:r>
            <a:r>
              <a:rPr lang="ru-RU" b="1" i="1" dirty="0" err="1" smtClean="0"/>
              <a:t>ідеї</a:t>
            </a:r>
            <a:r>
              <a:rPr lang="ru-RU" b="1" i="1" dirty="0" smtClean="0"/>
              <a:t>  на </a:t>
            </a:r>
            <a:r>
              <a:rPr lang="ru-RU" b="1" i="1" dirty="0" err="1" smtClean="0"/>
              <a:t>комбіна-ціях</a:t>
            </a:r>
            <a:r>
              <a:rPr lang="ru-RU" b="1" i="1" dirty="0" smtClean="0"/>
              <a:t> </a:t>
            </a:r>
            <a:r>
              <a:rPr lang="ru-RU" b="1" i="1" dirty="0" err="1" smtClean="0"/>
              <a:t>старих</a:t>
            </a:r>
            <a:r>
              <a:rPr lang="ru-RU" b="1" i="1" dirty="0" smtClean="0"/>
              <a:t> понять, </a:t>
            </a:r>
            <a:r>
              <a:rPr lang="ru-RU" b="1" i="1" dirty="0" err="1" smtClean="0"/>
              <a:t>зосереджувати</a:t>
            </a:r>
            <a:r>
              <a:rPr lang="ru-RU" b="1" i="1" dirty="0" smtClean="0"/>
              <a:t> думки на одних моментах , </a:t>
            </a:r>
            <a:r>
              <a:rPr lang="ru-RU" b="1" i="1" dirty="0" err="1" smtClean="0"/>
              <a:t>ігноруючі</a:t>
            </a:r>
            <a:r>
              <a:rPr lang="ru-RU" b="1" i="1" dirty="0" smtClean="0"/>
              <a:t> </a:t>
            </a:r>
            <a:r>
              <a:rPr lang="ru-RU" b="1" i="1" dirty="0" err="1" smtClean="0"/>
              <a:t>інші</a:t>
            </a:r>
            <a:r>
              <a:rPr lang="ru-RU" b="1" i="1" dirty="0" smtClean="0"/>
              <a:t> , </a:t>
            </a:r>
            <a:r>
              <a:rPr lang="ru-RU" b="1" i="1" dirty="0" err="1" smtClean="0"/>
              <a:t>щоб</a:t>
            </a:r>
            <a:r>
              <a:rPr lang="ru-RU" b="1" i="1" dirty="0" smtClean="0"/>
              <a:t> </a:t>
            </a:r>
            <a:r>
              <a:rPr lang="ru-RU" b="1" i="1" dirty="0" err="1" smtClean="0"/>
              <a:t>звести</a:t>
            </a:r>
            <a:r>
              <a:rPr lang="ru-RU" b="1" i="1" dirty="0" smtClean="0"/>
              <a:t> </a:t>
            </a:r>
            <a:r>
              <a:rPr lang="ru-RU" b="1" i="1" dirty="0" err="1" smtClean="0"/>
              <a:t>розумовий</a:t>
            </a:r>
            <a:r>
              <a:rPr lang="ru-RU" b="1" i="1" dirty="0" smtClean="0"/>
              <a:t> </a:t>
            </a:r>
            <a:r>
              <a:rPr lang="ru-RU" b="1" i="1" dirty="0" err="1" smtClean="0"/>
              <a:t>процес</a:t>
            </a:r>
            <a:r>
              <a:rPr lang="ru-RU" b="1" i="1" dirty="0" smtClean="0"/>
              <a:t> до </a:t>
            </a:r>
            <a:r>
              <a:rPr lang="ru-RU" b="1" i="1" dirty="0" err="1" smtClean="0"/>
              <a:t>взаємозв'язку</a:t>
            </a:r>
            <a:r>
              <a:rPr lang="ru-RU" b="1" i="1" dirty="0" smtClean="0"/>
              <a:t> </a:t>
            </a:r>
            <a:r>
              <a:rPr lang="ru-RU" b="1" i="1" dirty="0" err="1" smtClean="0"/>
              <a:t>най-простіших</a:t>
            </a:r>
            <a:r>
              <a:rPr lang="ru-RU" b="1" i="1" dirty="0" smtClean="0"/>
              <a:t> </a:t>
            </a:r>
            <a:r>
              <a:rPr lang="ru-RU" b="1" i="1" dirty="0" err="1" smtClean="0"/>
              <a:t>його</a:t>
            </a:r>
            <a:r>
              <a:rPr lang="ru-RU" b="1" i="1" dirty="0" smtClean="0"/>
              <a:t> </a:t>
            </a:r>
            <a:r>
              <a:rPr lang="ru-RU" b="1" i="1" dirty="0" err="1" smtClean="0"/>
              <a:t>частин</a:t>
            </a:r>
            <a:r>
              <a:rPr lang="ru-RU" b="1" i="1" dirty="0" smtClean="0"/>
              <a:t>.</a:t>
            </a:r>
            <a:endParaRPr lang="ru-RU" i="1" dirty="0" smtClean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3861048"/>
            <a:ext cx="4591412" cy="2354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i="1" dirty="0" smtClean="0">
                <a:solidFill>
                  <a:schemeClr val="bg2">
                    <a:lumMod val="25000"/>
                  </a:schemeClr>
                </a:solidFill>
              </a:rPr>
              <a:t>Компоненти творчого мислення</a:t>
            </a:r>
            <a:endParaRPr lang="ru-RU" sz="32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pPr>
              <a:buNone/>
            </a:pPr>
            <a:r>
              <a:rPr lang="uk-UA" b="1" i="1" dirty="0" smtClean="0"/>
              <a:t> Формування і розвиток технічного творчого мислення повинне включати три основні компоненти:</a:t>
            </a:r>
          </a:p>
          <a:p>
            <a:r>
              <a:rPr lang="uk-UA" b="1" i="1" dirty="0" smtClean="0"/>
              <a:t> змістовний, </a:t>
            </a:r>
          </a:p>
          <a:p>
            <a:r>
              <a:rPr lang="uk-UA" b="1" i="1" dirty="0" smtClean="0"/>
              <a:t>операційний </a:t>
            </a:r>
          </a:p>
          <a:p>
            <a:r>
              <a:rPr lang="uk-UA" b="1" i="1" dirty="0" smtClean="0"/>
              <a:t> мотиваційний.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rmAutofit/>
          </a:bodyPr>
          <a:lstStyle/>
          <a:p>
            <a:pPr algn="ctr"/>
            <a:r>
              <a:rPr lang="uk-UA" sz="3200" b="1" i="1" smtClean="0"/>
              <a:t>Якості творчого мислення</a:t>
            </a:r>
            <a:endParaRPr lang="ru-RU" sz="32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00232" y="1484784"/>
            <a:ext cx="6686568" cy="4839816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uk-UA" b="1" dirty="0" smtClean="0"/>
              <a:t>    </a:t>
            </a:r>
          </a:p>
          <a:p>
            <a:r>
              <a:rPr lang="uk-UA" sz="1900" b="1" dirty="0" smtClean="0">
                <a:solidFill>
                  <a:srgbClr val="FF0000"/>
                </a:solidFill>
              </a:rPr>
              <a:t>Перша така якість (характеристика) -                               гнучкість</a:t>
            </a:r>
            <a:r>
              <a:rPr lang="uk-UA" sz="1900" dirty="0" smtClean="0">
                <a:solidFill>
                  <a:srgbClr val="FF0000"/>
                </a:solidFill>
              </a:rPr>
              <a:t>, </a:t>
            </a:r>
            <a:r>
              <a:rPr lang="uk-UA" sz="1900" dirty="0" smtClean="0"/>
              <a:t>яка передбачає здатність учня до пошуку різних шляхів вирішення поставленого завдання. Протилежною рисою є інертність, яка характеризується затримкою учня на одному-двох варіантах, які до того ж не передбачають очі­куваного позитивного результату у вирішенні завдання.</a:t>
            </a:r>
            <a:endParaRPr lang="ru-RU" sz="1900" dirty="0" smtClean="0"/>
          </a:p>
          <a:p>
            <a:r>
              <a:rPr lang="uk-UA" sz="1900" b="1" dirty="0" smtClean="0"/>
              <a:t>      </a:t>
            </a:r>
            <a:r>
              <a:rPr lang="uk-UA" sz="1900" b="1" dirty="0" smtClean="0">
                <a:solidFill>
                  <a:srgbClr val="FF0000"/>
                </a:solidFill>
              </a:rPr>
              <a:t>Друга якість творчого мислення - широта                              мислення</a:t>
            </a:r>
            <a:r>
              <a:rPr lang="uk-UA" sz="1900" dirty="0" smtClean="0"/>
              <a:t>, яка передбачає здатність учня до творчого мислення в різних галузях знань. Широта мислення не виключає, а доповнюється здатністю до конкретності мислення.</a:t>
            </a:r>
            <a:endParaRPr lang="ru-RU" sz="1900" dirty="0" smtClean="0"/>
          </a:p>
          <a:p>
            <a:endParaRPr lang="ru-RU" sz="1900" dirty="0"/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57364"/>
            <a:ext cx="2285984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142984"/>
            <a:ext cx="8229600" cy="4572032"/>
          </a:xfrm>
          <a:solidFill>
            <a:schemeClr val="bg2">
              <a:lumMod val="9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Третя якість - самостійність мислення</a:t>
            </a:r>
            <a:r>
              <a:rPr lang="uk-UA" dirty="0" smtClean="0"/>
              <a:t>, яка перед­бачає і самостійне визначення завдання чи проблеми, і самостійний пошук їх вирішення. Самостійність мис­лення в значній мірі зумовлюєтеся здатністю до широ­ти мислення.</a:t>
            </a:r>
            <a:endParaRPr lang="ru-RU" dirty="0" smtClean="0"/>
          </a:p>
          <a:p>
            <a:r>
              <a:rPr lang="uk-UA" b="1" dirty="0" smtClean="0">
                <a:solidFill>
                  <a:srgbClr val="FF0000"/>
                </a:solidFill>
              </a:rPr>
              <a:t>Четверта якість - критичність мислення</a:t>
            </a:r>
            <a:r>
              <a:rPr lang="uk-UA" dirty="0" smtClean="0"/>
              <a:t>, яка проявля­ється в прагненні перевірити чужі гіпотези і свої власні.</a:t>
            </a:r>
            <a:endParaRPr lang="ru-RU" dirty="0" smtClean="0"/>
          </a:p>
          <a:p>
            <a:r>
              <a:rPr lang="uk-UA" b="1" dirty="0" smtClean="0">
                <a:solidFill>
                  <a:srgbClr val="FF0000"/>
                </a:solidFill>
              </a:rPr>
              <a:t>П'ята риса</a:t>
            </a:r>
            <a:r>
              <a:rPr lang="uk-UA" dirty="0" smtClean="0">
                <a:solidFill>
                  <a:srgbClr val="FF0000"/>
                </a:solidFill>
              </a:rPr>
              <a:t> - </a:t>
            </a:r>
            <a:r>
              <a:rPr lang="uk-UA" b="1" dirty="0" smtClean="0">
                <a:solidFill>
                  <a:srgbClr val="FF0000"/>
                </a:solidFill>
              </a:rPr>
              <a:t>наявність інтересу до поставле­ного завдання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lang="uk-UA" dirty="0" smtClean="0"/>
              <a:t>що характеризує творче мислення особи в значній мірі сприяє формуванню і розвитку технічного творчого мислен­ня. Пізнавальний інтерес </a:t>
            </a:r>
            <a:r>
              <a:rPr lang="uk-UA" dirty="0" err="1" smtClean="0"/>
              <a:t>характе-ризується</a:t>
            </a:r>
            <a:r>
              <a:rPr lang="uk-UA" dirty="0" smtClean="0"/>
              <a:t> прагненням особи до нових знань про явища, що спостері­гаються або вивчаються.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250</TotalTime>
  <Words>998</Words>
  <Application>Microsoft Office PowerPoint</Application>
  <PresentationFormat>Экран (4:3)</PresentationFormat>
  <Paragraphs>77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Презентация PowerPoint</vt:lpstr>
      <vt:lpstr>Професійно технічна освіта – це простір життя дитини; тут вона не готується до життя, а повноцінно живе</vt:lpstr>
      <vt:lpstr>Презентация PowerPoint</vt:lpstr>
      <vt:lpstr>   Чотири найважливіші компоненти  навчання: на засадах розвитку життєвих навичок</vt:lpstr>
      <vt:lpstr>Презентация PowerPoint</vt:lpstr>
      <vt:lpstr>Презентация PowerPoint</vt:lpstr>
      <vt:lpstr>Компоненти творчого мислення</vt:lpstr>
      <vt:lpstr>Якості творчого мислення</vt:lpstr>
      <vt:lpstr>Презентация PowerPoint</vt:lpstr>
      <vt:lpstr> Умови .що сприяють  розвитку творчого мислення</vt:lpstr>
      <vt:lpstr>інтерактивні види та форми роботи</vt:lpstr>
      <vt:lpstr>Презентация PowerPoint</vt:lpstr>
      <vt:lpstr>          Висновки</vt:lpstr>
      <vt:lpstr>На мій погляд для роботи на уроці є цікавими такі активні методи: </vt:lpstr>
      <vt:lpstr>Презентация PowerPoint</vt:lpstr>
      <vt:lpstr>Презентация PowerPoint</vt:lpstr>
    </vt:vector>
  </TitlesOfParts>
  <Company>CtrlSoft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40</cp:revision>
  <dcterms:created xsi:type="dcterms:W3CDTF">2014-12-18T17:33:12Z</dcterms:created>
  <dcterms:modified xsi:type="dcterms:W3CDTF">2016-11-22T08:32:10Z</dcterms:modified>
</cp:coreProperties>
</file>